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6" r:id="rId3"/>
    <p:sldId id="258" r:id="rId4"/>
    <p:sldId id="260" r:id="rId5"/>
    <p:sldId id="261" r:id="rId6"/>
    <p:sldId id="265" r:id="rId7"/>
    <p:sldId id="263" r:id="rId8"/>
    <p:sldId id="264" r:id="rId9"/>
    <p:sldId id="259" r:id="rId10"/>
  </p:sldIdLst>
  <p:sldSz cx="12192000" cy="6858000"/>
  <p:notesSz cx="6797675" cy="99266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80" autoAdjust="0"/>
    <p:restoredTop sz="94660"/>
  </p:normalViewPr>
  <p:slideViewPr>
    <p:cSldViewPr snapToGrid="0">
      <p:cViewPr varScale="1">
        <p:scale>
          <a:sx n="108" d="100"/>
          <a:sy n="108" d="100"/>
        </p:scale>
        <p:origin x="138" y="22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EA305693-70C9-4AC1-98EE-39E924E9CC8B}" type="datetimeFigureOut">
              <a:rPr kumimoji="1" lang="ja-JP" altLang="en-US" smtClean="0"/>
              <a:t>2025/4/3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580C290-1222-4AC7-9399-0624ACFA9B5E}" type="slidenum">
              <a:rPr kumimoji="1" lang="ja-JP" altLang="en-US" smtClean="0"/>
              <a:t>‹#›</a:t>
            </a:fld>
            <a:endParaRPr kumimoji="1" lang="ja-JP" altLang="en-US"/>
          </a:p>
        </p:txBody>
      </p:sp>
    </p:spTree>
    <p:extLst>
      <p:ext uri="{BB962C8B-B14F-4D97-AF65-F5344CB8AC3E}">
        <p14:creationId xmlns:p14="http://schemas.microsoft.com/office/powerpoint/2010/main" val="13965597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EA305693-70C9-4AC1-98EE-39E924E9CC8B}" type="datetimeFigureOut">
              <a:rPr kumimoji="1" lang="ja-JP" altLang="en-US" smtClean="0"/>
              <a:t>2025/4/3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580C290-1222-4AC7-9399-0624ACFA9B5E}" type="slidenum">
              <a:rPr kumimoji="1" lang="ja-JP" altLang="en-US" smtClean="0"/>
              <a:t>‹#›</a:t>
            </a:fld>
            <a:endParaRPr kumimoji="1" lang="ja-JP" altLang="en-US"/>
          </a:p>
        </p:txBody>
      </p:sp>
    </p:spTree>
    <p:extLst>
      <p:ext uri="{BB962C8B-B14F-4D97-AF65-F5344CB8AC3E}">
        <p14:creationId xmlns:p14="http://schemas.microsoft.com/office/powerpoint/2010/main" val="38625435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EA305693-70C9-4AC1-98EE-39E924E9CC8B}" type="datetimeFigureOut">
              <a:rPr kumimoji="1" lang="ja-JP" altLang="en-US" smtClean="0"/>
              <a:t>2025/4/3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580C290-1222-4AC7-9399-0624ACFA9B5E}" type="slidenum">
              <a:rPr kumimoji="1" lang="ja-JP" altLang="en-US" smtClean="0"/>
              <a:t>‹#›</a:t>
            </a:fld>
            <a:endParaRPr kumimoji="1" lang="ja-JP" altLang="en-US"/>
          </a:p>
        </p:txBody>
      </p:sp>
    </p:spTree>
    <p:extLst>
      <p:ext uri="{BB962C8B-B14F-4D97-AF65-F5344CB8AC3E}">
        <p14:creationId xmlns:p14="http://schemas.microsoft.com/office/powerpoint/2010/main" val="297298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EA305693-70C9-4AC1-98EE-39E924E9CC8B}" type="datetimeFigureOut">
              <a:rPr kumimoji="1" lang="ja-JP" altLang="en-US" smtClean="0"/>
              <a:t>2025/4/3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580C290-1222-4AC7-9399-0624ACFA9B5E}" type="slidenum">
              <a:rPr kumimoji="1" lang="ja-JP" altLang="en-US" smtClean="0"/>
              <a:t>‹#›</a:t>
            </a:fld>
            <a:endParaRPr kumimoji="1" lang="ja-JP" altLang="en-US"/>
          </a:p>
        </p:txBody>
      </p:sp>
    </p:spTree>
    <p:extLst>
      <p:ext uri="{BB962C8B-B14F-4D97-AF65-F5344CB8AC3E}">
        <p14:creationId xmlns:p14="http://schemas.microsoft.com/office/powerpoint/2010/main" val="20972303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EA305693-70C9-4AC1-98EE-39E924E9CC8B}" type="datetimeFigureOut">
              <a:rPr kumimoji="1" lang="ja-JP" altLang="en-US" smtClean="0"/>
              <a:t>2025/4/3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580C290-1222-4AC7-9399-0624ACFA9B5E}" type="slidenum">
              <a:rPr kumimoji="1" lang="ja-JP" altLang="en-US" smtClean="0"/>
              <a:t>‹#›</a:t>
            </a:fld>
            <a:endParaRPr kumimoji="1" lang="ja-JP" altLang="en-US"/>
          </a:p>
        </p:txBody>
      </p:sp>
    </p:spTree>
    <p:extLst>
      <p:ext uri="{BB962C8B-B14F-4D97-AF65-F5344CB8AC3E}">
        <p14:creationId xmlns:p14="http://schemas.microsoft.com/office/powerpoint/2010/main" val="6415687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EA305693-70C9-4AC1-98EE-39E924E9CC8B}" type="datetimeFigureOut">
              <a:rPr kumimoji="1" lang="ja-JP" altLang="en-US" smtClean="0"/>
              <a:t>2025/4/3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C580C290-1222-4AC7-9399-0624ACFA9B5E}" type="slidenum">
              <a:rPr kumimoji="1" lang="ja-JP" altLang="en-US" smtClean="0"/>
              <a:t>‹#›</a:t>
            </a:fld>
            <a:endParaRPr kumimoji="1" lang="ja-JP" altLang="en-US"/>
          </a:p>
        </p:txBody>
      </p:sp>
    </p:spTree>
    <p:extLst>
      <p:ext uri="{BB962C8B-B14F-4D97-AF65-F5344CB8AC3E}">
        <p14:creationId xmlns:p14="http://schemas.microsoft.com/office/powerpoint/2010/main" val="26794037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EA305693-70C9-4AC1-98EE-39E924E9CC8B}" type="datetimeFigureOut">
              <a:rPr kumimoji="1" lang="ja-JP" altLang="en-US" smtClean="0"/>
              <a:t>2025/4/3</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C580C290-1222-4AC7-9399-0624ACFA9B5E}" type="slidenum">
              <a:rPr kumimoji="1" lang="ja-JP" altLang="en-US" smtClean="0"/>
              <a:t>‹#›</a:t>
            </a:fld>
            <a:endParaRPr kumimoji="1" lang="ja-JP" altLang="en-US"/>
          </a:p>
        </p:txBody>
      </p:sp>
    </p:spTree>
    <p:extLst>
      <p:ext uri="{BB962C8B-B14F-4D97-AF65-F5344CB8AC3E}">
        <p14:creationId xmlns:p14="http://schemas.microsoft.com/office/powerpoint/2010/main" val="28132476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EA305693-70C9-4AC1-98EE-39E924E9CC8B}" type="datetimeFigureOut">
              <a:rPr kumimoji="1" lang="ja-JP" altLang="en-US" smtClean="0"/>
              <a:t>2025/4/3</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C580C290-1222-4AC7-9399-0624ACFA9B5E}" type="slidenum">
              <a:rPr kumimoji="1" lang="ja-JP" altLang="en-US" smtClean="0"/>
              <a:t>‹#›</a:t>
            </a:fld>
            <a:endParaRPr kumimoji="1" lang="ja-JP" altLang="en-US"/>
          </a:p>
        </p:txBody>
      </p:sp>
    </p:spTree>
    <p:extLst>
      <p:ext uri="{BB962C8B-B14F-4D97-AF65-F5344CB8AC3E}">
        <p14:creationId xmlns:p14="http://schemas.microsoft.com/office/powerpoint/2010/main" val="31347137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EA305693-70C9-4AC1-98EE-39E924E9CC8B}" type="datetimeFigureOut">
              <a:rPr kumimoji="1" lang="ja-JP" altLang="en-US" smtClean="0"/>
              <a:t>2025/4/3</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C580C290-1222-4AC7-9399-0624ACFA9B5E}" type="slidenum">
              <a:rPr kumimoji="1" lang="ja-JP" altLang="en-US" smtClean="0"/>
              <a:t>‹#›</a:t>
            </a:fld>
            <a:endParaRPr kumimoji="1" lang="ja-JP" altLang="en-US"/>
          </a:p>
        </p:txBody>
      </p:sp>
    </p:spTree>
    <p:extLst>
      <p:ext uri="{BB962C8B-B14F-4D97-AF65-F5344CB8AC3E}">
        <p14:creationId xmlns:p14="http://schemas.microsoft.com/office/powerpoint/2010/main" val="27395766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EA305693-70C9-4AC1-98EE-39E924E9CC8B}" type="datetimeFigureOut">
              <a:rPr kumimoji="1" lang="ja-JP" altLang="en-US" smtClean="0"/>
              <a:t>2025/4/3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C580C290-1222-4AC7-9399-0624ACFA9B5E}" type="slidenum">
              <a:rPr kumimoji="1" lang="ja-JP" altLang="en-US" smtClean="0"/>
              <a:t>‹#›</a:t>
            </a:fld>
            <a:endParaRPr kumimoji="1" lang="ja-JP" altLang="en-US"/>
          </a:p>
        </p:txBody>
      </p:sp>
    </p:spTree>
    <p:extLst>
      <p:ext uri="{BB962C8B-B14F-4D97-AF65-F5344CB8AC3E}">
        <p14:creationId xmlns:p14="http://schemas.microsoft.com/office/powerpoint/2010/main" val="12552619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EA305693-70C9-4AC1-98EE-39E924E9CC8B}" type="datetimeFigureOut">
              <a:rPr kumimoji="1" lang="ja-JP" altLang="en-US" smtClean="0"/>
              <a:t>2025/4/3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C580C290-1222-4AC7-9399-0624ACFA9B5E}" type="slidenum">
              <a:rPr kumimoji="1" lang="ja-JP" altLang="en-US" smtClean="0"/>
              <a:t>‹#›</a:t>
            </a:fld>
            <a:endParaRPr kumimoji="1" lang="ja-JP" altLang="en-US"/>
          </a:p>
        </p:txBody>
      </p:sp>
    </p:spTree>
    <p:extLst>
      <p:ext uri="{BB962C8B-B14F-4D97-AF65-F5344CB8AC3E}">
        <p14:creationId xmlns:p14="http://schemas.microsoft.com/office/powerpoint/2010/main" val="41707133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A305693-70C9-4AC1-98EE-39E924E9CC8B}" type="datetimeFigureOut">
              <a:rPr kumimoji="1" lang="ja-JP" altLang="en-US" smtClean="0"/>
              <a:t>2025/4/3</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580C290-1222-4AC7-9399-0624ACFA9B5E}" type="slidenum">
              <a:rPr kumimoji="1" lang="ja-JP" altLang="en-US" smtClean="0"/>
              <a:t>‹#›</a:t>
            </a:fld>
            <a:endParaRPr kumimoji="1" lang="ja-JP" altLang="en-US"/>
          </a:p>
        </p:txBody>
      </p:sp>
    </p:spTree>
    <p:extLst>
      <p:ext uri="{BB962C8B-B14F-4D97-AF65-F5344CB8AC3E}">
        <p14:creationId xmlns:p14="http://schemas.microsoft.com/office/powerpoint/2010/main" val="274836989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help.cloudsign.jp/ja/articles/5675348"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Google Shape;240;p46"/>
          <p:cNvSpPr txBox="1">
            <a:spLocks noGrp="1"/>
          </p:cNvSpPr>
          <p:nvPr>
            <p:ph type="title"/>
          </p:nvPr>
        </p:nvSpPr>
        <p:spPr>
          <a:xfrm>
            <a:off x="1521094" y="2004969"/>
            <a:ext cx="9168371" cy="1996580"/>
          </a:xfrm>
          <a:prstGeom prst="rect">
            <a:avLst/>
          </a:prstGeom>
          <a:solidFill>
            <a:schemeClr val="bg1"/>
          </a:solidFill>
          <a:ln>
            <a:noFill/>
          </a:ln>
        </p:spPr>
        <p:txBody>
          <a:bodyPr spcFirstLastPara="1" wrap="square" lIns="50800" tIns="50800" rIns="50800" bIns="50800" anchor="ctr" anchorCtr="0">
            <a:noAutofit/>
          </a:bodyPr>
          <a:lstStyle/>
          <a:p>
            <a:pPr algn="ctr">
              <a:lnSpc>
                <a:spcPct val="135000"/>
              </a:lnSpc>
              <a:spcBef>
                <a:spcPts val="0"/>
              </a:spcBef>
              <a:buSzPts val="4000"/>
            </a:pPr>
            <a:r>
              <a:rPr lang="ja-JP" altLang="en-US" dirty="0">
                <a:latin typeface="BIZ UDPゴシック" panose="020B0400000000000000" pitchFamily="50" charset="-128"/>
                <a:ea typeface="BIZ UDPゴシック" panose="020B0400000000000000" pitchFamily="50" charset="-128"/>
              </a:rPr>
              <a:t>電子契約サービス（クラウドサイン</a:t>
            </a:r>
            <a:r>
              <a:rPr lang="ja-JP" altLang="en-US" dirty="0" smtClean="0">
                <a:latin typeface="BIZ UDPゴシック" panose="020B0400000000000000" pitchFamily="50" charset="-128"/>
                <a:ea typeface="BIZ UDPゴシック" panose="020B0400000000000000" pitchFamily="50" charset="-128"/>
              </a:rPr>
              <a:t>）</a:t>
            </a:r>
            <a:r>
              <a:rPr lang="en-US" altLang="ja-JP" dirty="0" smtClean="0">
                <a:latin typeface="BIZ UDPゴシック" panose="020B0400000000000000" pitchFamily="50" charset="-128"/>
                <a:ea typeface="BIZ UDPゴシック" panose="020B0400000000000000" pitchFamily="50" charset="-128"/>
              </a:rPr>
              <a:t/>
            </a:r>
            <a:br>
              <a:rPr lang="en-US" altLang="ja-JP" dirty="0" smtClean="0">
                <a:latin typeface="BIZ UDPゴシック" panose="020B0400000000000000" pitchFamily="50" charset="-128"/>
                <a:ea typeface="BIZ UDPゴシック" panose="020B0400000000000000" pitchFamily="50" charset="-128"/>
              </a:rPr>
            </a:br>
            <a:r>
              <a:rPr lang="ja-JP" altLang="en-US" dirty="0" smtClean="0">
                <a:latin typeface="BIZ UDPゴシック" panose="020B0400000000000000" pitchFamily="50" charset="-128"/>
                <a:ea typeface="BIZ UDPゴシック" panose="020B0400000000000000" pitchFamily="50" charset="-128"/>
              </a:rPr>
              <a:t>事</a:t>
            </a:r>
            <a:r>
              <a:rPr lang="ja-JP" altLang="en-US" dirty="0">
                <a:latin typeface="BIZ UDPゴシック" panose="020B0400000000000000" pitchFamily="50" charset="-128"/>
                <a:ea typeface="BIZ UDPゴシック" panose="020B0400000000000000" pitchFamily="50" charset="-128"/>
              </a:rPr>
              <a:t>業者向け</a:t>
            </a:r>
            <a:r>
              <a:rPr lang="ja-JP" altLang="en-US" dirty="0" smtClean="0">
                <a:latin typeface="BIZ UDPゴシック" panose="020B0400000000000000" pitchFamily="50" charset="-128"/>
                <a:ea typeface="BIZ UDPゴシック" panose="020B0400000000000000" pitchFamily="50" charset="-128"/>
              </a:rPr>
              <a:t>説明会</a:t>
            </a:r>
            <a:endParaRPr sz="3600" dirty="0">
              <a:latin typeface="BIZ UDPゴシック" panose="020B0400000000000000" pitchFamily="50" charset="-128"/>
              <a:ea typeface="BIZ UDPゴシック" panose="020B0400000000000000" pitchFamily="50" charset="-128"/>
            </a:endParaRPr>
          </a:p>
        </p:txBody>
      </p:sp>
      <p:sp>
        <p:nvSpPr>
          <p:cNvPr id="5" name="Google Shape;240;p46"/>
          <p:cNvSpPr txBox="1">
            <a:spLocks/>
          </p:cNvSpPr>
          <p:nvPr/>
        </p:nvSpPr>
        <p:spPr>
          <a:xfrm>
            <a:off x="2162892" y="4188317"/>
            <a:ext cx="9400191" cy="1325563"/>
          </a:xfrm>
          <a:prstGeom prst="rect">
            <a:avLst/>
          </a:prstGeom>
          <a:noFill/>
          <a:ln>
            <a:noFill/>
          </a:ln>
        </p:spPr>
        <p:txBody>
          <a:bodyPr spcFirstLastPara="1" vert="horz" wrap="square" lIns="50800" tIns="50800" rIns="50800" bIns="50800" rtlCol="0" anchor="ctr" anchorCtr="0">
            <a:no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r">
              <a:lnSpc>
                <a:spcPct val="135000"/>
              </a:lnSpc>
              <a:spcBef>
                <a:spcPts val="0"/>
              </a:spcBef>
              <a:buSzPts val="4000"/>
            </a:pPr>
            <a:r>
              <a:rPr lang="ja-JP" altLang="en-US" sz="2400" dirty="0" smtClean="0">
                <a:latin typeface="BIZ UDPゴシック" panose="020B0400000000000000" pitchFamily="50" charset="-128"/>
                <a:ea typeface="BIZ UDPゴシック" panose="020B0400000000000000" pitchFamily="50" charset="-128"/>
                <a:cs typeface="Arial"/>
                <a:sym typeface="Arial"/>
              </a:rPr>
              <a:t>那覇市総務部法制契約課</a:t>
            </a:r>
            <a:endParaRPr lang="en-US" altLang="ja-JP" sz="2400" dirty="0" smtClean="0">
              <a:latin typeface="BIZ UDPゴシック" panose="020B0400000000000000" pitchFamily="50" charset="-128"/>
              <a:ea typeface="BIZ UDPゴシック" panose="020B0400000000000000" pitchFamily="50" charset="-128"/>
              <a:cs typeface="Arial"/>
              <a:sym typeface="Arial"/>
            </a:endParaRPr>
          </a:p>
        </p:txBody>
      </p:sp>
    </p:spTree>
    <p:extLst>
      <p:ext uri="{BB962C8B-B14F-4D97-AF65-F5344CB8AC3E}">
        <p14:creationId xmlns:p14="http://schemas.microsoft.com/office/powerpoint/2010/main" val="49190317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5250" y="0"/>
            <a:ext cx="12186750" cy="610184"/>
          </a:xfrm>
          <a:solidFill>
            <a:schemeClr val="accent1">
              <a:lumMod val="75000"/>
            </a:schemeClr>
          </a:solidFill>
        </p:spPr>
        <p:txBody>
          <a:bodyPr>
            <a:normAutofit/>
          </a:bodyPr>
          <a:lstStyle/>
          <a:p>
            <a:r>
              <a:rPr lang="ja-JP" altLang="en-US" sz="3200" b="1" dirty="0">
                <a:solidFill>
                  <a:schemeClr val="bg1"/>
                </a:solidFill>
                <a:latin typeface="BIZ UDPゴシック" panose="020B0400000000000000" pitchFamily="50" charset="-128"/>
                <a:ea typeface="BIZ UDPゴシック" panose="020B0400000000000000" pitchFamily="50" charset="-128"/>
              </a:rPr>
              <a:t>電子契約の対象となる</a:t>
            </a:r>
            <a:r>
              <a:rPr lang="ja-JP" altLang="en-US" sz="3200" b="1" dirty="0" smtClean="0">
                <a:solidFill>
                  <a:schemeClr val="bg1"/>
                </a:solidFill>
                <a:latin typeface="BIZ UDPゴシック" panose="020B0400000000000000" pitchFamily="50" charset="-128"/>
                <a:ea typeface="BIZ UDPゴシック" panose="020B0400000000000000" pitchFamily="50" charset="-128"/>
              </a:rPr>
              <a:t>契約</a:t>
            </a:r>
            <a:endParaRPr kumimoji="1" lang="ja-JP" altLang="en-US" sz="3200" b="1" dirty="0">
              <a:solidFill>
                <a:schemeClr val="bg1"/>
              </a:solidFill>
              <a:latin typeface="BIZ UDPゴシック" panose="020B0400000000000000" pitchFamily="50" charset="-128"/>
              <a:ea typeface="BIZ UDPゴシック" panose="020B0400000000000000" pitchFamily="50" charset="-128"/>
            </a:endParaRPr>
          </a:p>
        </p:txBody>
      </p:sp>
      <p:sp>
        <p:nvSpPr>
          <p:cNvPr id="3" name="サブタイトル 2"/>
          <p:cNvSpPr>
            <a:spLocks noGrp="1"/>
          </p:cNvSpPr>
          <p:nvPr>
            <p:ph type="subTitle" idx="1"/>
          </p:nvPr>
        </p:nvSpPr>
        <p:spPr>
          <a:xfrm>
            <a:off x="854297" y="1180809"/>
            <a:ext cx="10543505" cy="4846504"/>
          </a:xfrm>
        </p:spPr>
        <p:txBody>
          <a:bodyPr>
            <a:normAutofit/>
          </a:bodyPr>
          <a:lstStyle/>
          <a:p>
            <a:pPr algn="l"/>
            <a:r>
              <a:rPr lang="ja-JP" altLang="en-US" sz="3200" u="sng" dirty="0" smtClean="0">
                <a:solidFill>
                  <a:schemeClr val="accent1"/>
                </a:solidFill>
                <a:latin typeface="BIZ UDPゴシック" panose="020B0400000000000000" pitchFamily="50" charset="-128"/>
                <a:ea typeface="BIZ UDPゴシック" panose="020B0400000000000000" pitchFamily="50" charset="-128"/>
              </a:rPr>
              <a:t>電子契約の対象となる契約</a:t>
            </a:r>
          </a:p>
          <a:p>
            <a:pPr lvl="0" algn="l"/>
            <a:endParaRPr lang="en-US" altLang="ja-JP" dirty="0" smtClean="0">
              <a:solidFill>
                <a:srgbClr val="3D3D3D"/>
              </a:solidFill>
              <a:highlight>
                <a:schemeClr val="accent4"/>
              </a:highlight>
              <a:latin typeface="BIZ UDPゴシック" panose="020B0400000000000000" pitchFamily="50" charset="-128"/>
              <a:ea typeface="BIZ UDPゴシック" panose="020B0400000000000000" pitchFamily="50" charset="-128"/>
            </a:endParaRPr>
          </a:p>
          <a:p>
            <a:pPr lvl="0" algn="l"/>
            <a:r>
              <a:rPr lang="ja-JP" altLang="en-US" dirty="0">
                <a:solidFill>
                  <a:srgbClr val="3D3D3D"/>
                </a:solidFill>
                <a:latin typeface="BIZ UDPゴシック" panose="020B0400000000000000" pitchFamily="50" charset="-128"/>
                <a:ea typeface="BIZ UDPゴシック" panose="020B0400000000000000" pitchFamily="50" charset="-128"/>
              </a:rPr>
              <a:t>　那覇市法制契約課又は那覇市上下水道局総務課が発注する建設工事及び建設工事に係る調査、設計、測量等の業務委託です</a:t>
            </a:r>
            <a:r>
              <a:rPr lang="ja-JP" altLang="en-US" dirty="0" smtClean="0">
                <a:solidFill>
                  <a:srgbClr val="3D3D3D"/>
                </a:solidFill>
                <a:latin typeface="BIZ UDPゴシック" panose="020B0400000000000000" pitchFamily="50" charset="-128"/>
                <a:ea typeface="BIZ UDPゴシック" panose="020B0400000000000000" pitchFamily="50" charset="-128"/>
              </a:rPr>
              <a:t>。</a:t>
            </a:r>
            <a:endParaRPr lang="en-US" altLang="ja-JP" dirty="0" smtClean="0">
              <a:solidFill>
                <a:srgbClr val="3D3D3D"/>
              </a:solidFill>
              <a:latin typeface="BIZ UDPゴシック" panose="020B0400000000000000" pitchFamily="50" charset="-128"/>
              <a:ea typeface="BIZ UDPゴシック" panose="020B0400000000000000" pitchFamily="50" charset="-128"/>
            </a:endParaRPr>
          </a:p>
          <a:p>
            <a:pPr lvl="0" algn="l"/>
            <a:endParaRPr lang="en-US" altLang="ja-JP" dirty="0" smtClean="0">
              <a:solidFill>
                <a:srgbClr val="3D3D3D"/>
              </a:solidFill>
              <a:latin typeface="BIZ UDPゴシック" panose="020B0400000000000000" pitchFamily="50" charset="-128"/>
              <a:ea typeface="BIZ UDPゴシック" panose="020B0400000000000000" pitchFamily="50" charset="-128"/>
            </a:endParaRPr>
          </a:p>
          <a:p>
            <a:pPr lvl="0" algn="l">
              <a:spcBef>
                <a:spcPts val="0"/>
              </a:spcBef>
            </a:pPr>
            <a:endParaRPr lang="en-US" altLang="ja-JP" dirty="0" smtClean="0">
              <a:solidFill>
                <a:srgbClr val="3D3D3D"/>
              </a:solidFill>
              <a:latin typeface="BIZ UDPゴシック" panose="020B0400000000000000" pitchFamily="50" charset="-128"/>
              <a:ea typeface="BIZ UDPゴシック" panose="020B0400000000000000" pitchFamily="50" charset="-128"/>
            </a:endParaRPr>
          </a:p>
          <a:p>
            <a:pPr lvl="0" algn="l"/>
            <a:r>
              <a:rPr lang="ja-JP" altLang="en-US" dirty="0" smtClean="0">
                <a:solidFill>
                  <a:srgbClr val="3D3D3D"/>
                </a:solidFill>
                <a:latin typeface="BIZ UDPゴシック" panose="020B0400000000000000" pitchFamily="50" charset="-128"/>
                <a:ea typeface="BIZ UDPゴシック" panose="020B0400000000000000" pitchFamily="50" charset="-128"/>
              </a:rPr>
              <a:t>・電子契約の対象となる案件は、公告等に明記してお知らせいたします。</a:t>
            </a:r>
          </a:p>
          <a:p>
            <a:pPr lvl="0" algn="l"/>
            <a:endParaRPr lang="en-US" altLang="ja-JP" dirty="0" smtClean="0">
              <a:solidFill>
                <a:srgbClr val="3D3D3D"/>
              </a:solidFill>
              <a:latin typeface="BIZ UDPゴシック" panose="020B0400000000000000" pitchFamily="50" charset="-128"/>
              <a:ea typeface="BIZ UDPゴシック" panose="020B0400000000000000" pitchFamily="50" charset="-128"/>
            </a:endParaRPr>
          </a:p>
          <a:p>
            <a:pPr lvl="0" algn="l"/>
            <a:r>
              <a:rPr lang="ja-JP" altLang="en-US" dirty="0" smtClean="0">
                <a:solidFill>
                  <a:srgbClr val="3D3D3D"/>
                </a:solidFill>
                <a:latin typeface="BIZ UDPゴシック" panose="020B0400000000000000" pitchFamily="50" charset="-128"/>
                <a:ea typeface="BIZ UDPゴシック" panose="020B0400000000000000" pitchFamily="50" charset="-128"/>
              </a:rPr>
              <a:t>・事業者が電子契約を希望しない場合は、従来どおり紙での契約となります。</a:t>
            </a:r>
          </a:p>
          <a:p>
            <a:endParaRPr kumimoji="1" lang="ja-JP" altLang="en-US" dirty="0">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188282396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0" y="-1143"/>
            <a:ext cx="12192000" cy="584775"/>
          </a:xfrm>
          <a:prstGeom prst="rect">
            <a:avLst/>
          </a:prstGeom>
          <a:solidFill>
            <a:schemeClr val="accent1">
              <a:lumMod val="75000"/>
            </a:schemeClr>
          </a:solidFill>
        </p:spPr>
        <p:txBody>
          <a:bodyPr wrap="square">
            <a:spAutoFit/>
          </a:bodyPr>
          <a:lstStyle/>
          <a:p>
            <a:pPr algn="ctr"/>
            <a:r>
              <a:rPr lang="ja-JP" altLang="en-US" sz="3200" dirty="0" smtClean="0">
                <a:solidFill>
                  <a:schemeClr val="bg1"/>
                </a:solidFill>
                <a:latin typeface="BIZ UDPゴシック" panose="020B0400000000000000" pitchFamily="50" charset="-128"/>
                <a:ea typeface="BIZ UDPゴシック" panose="020B0400000000000000" pitchFamily="50" charset="-128"/>
              </a:rPr>
              <a:t>電子契約の流れ（概要）</a:t>
            </a:r>
            <a:endParaRPr lang="ja-JP" altLang="en-US" sz="3200" dirty="0">
              <a:solidFill>
                <a:schemeClr val="bg1"/>
              </a:solidFill>
              <a:latin typeface="BIZ UDPゴシック" panose="020B0400000000000000" pitchFamily="50" charset="-128"/>
              <a:ea typeface="BIZ UDPゴシック" panose="020B0400000000000000" pitchFamily="50" charset="-128"/>
            </a:endParaRPr>
          </a:p>
        </p:txBody>
      </p:sp>
      <p:sp>
        <p:nvSpPr>
          <p:cNvPr id="5" name="テキスト ボックス 6"/>
          <p:cNvSpPr txBox="1"/>
          <p:nvPr/>
        </p:nvSpPr>
        <p:spPr>
          <a:xfrm>
            <a:off x="295043" y="3979573"/>
            <a:ext cx="615553" cy="2086377"/>
          </a:xfrm>
          <a:prstGeom prst="rect">
            <a:avLst/>
          </a:prstGeom>
          <a:solidFill>
            <a:schemeClr val="accent1"/>
          </a:solidFill>
        </p:spPr>
        <p:txBody>
          <a:bodyPr vert="eaVert" wrap="square" rtlCol="0">
            <a:spAutoFit/>
          </a:bodyPr>
          <a:lstStyle/>
          <a:p>
            <a:pPr algn="ctr">
              <a:spcAft>
                <a:spcPts val="0"/>
              </a:spcAft>
            </a:pPr>
            <a:r>
              <a:rPr lang="ja-JP" sz="2800" b="1" kern="1200" dirty="0">
                <a:solidFill>
                  <a:srgbClr val="FFFFFF"/>
                </a:solidFill>
                <a:effectLst/>
                <a:latin typeface="BIZ UDPゴシック" panose="020B0400000000000000" pitchFamily="50" charset="-128"/>
                <a:ea typeface="BIZ UDPゴシック" panose="020B0400000000000000" pitchFamily="50" charset="-128"/>
                <a:cs typeface="Times New Roman" panose="02020603050405020304" pitchFamily="18" charset="0"/>
              </a:rPr>
              <a:t>那覇市</a:t>
            </a:r>
            <a:endParaRPr lang="ja-JP" sz="1200" dirty="0">
              <a:effectLst/>
              <a:latin typeface="BIZ UDPゴシック" panose="020B0400000000000000" pitchFamily="50" charset="-128"/>
              <a:ea typeface="BIZ UDPゴシック" panose="020B0400000000000000" pitchFamily="50" charset="-128"/>
              <a:cs typeface="ＭＳ Ｐゴシック" panose="020B0600070205080204" pitchFamily="50" charset="-128"/>
            </a:endParaRPr>
          </a:p>
        </p:txBody>
      </p:sp>
      <p:sp>
        <p:nvSpPr>
          <p:cNvPr id="6" name="テキスト ボックス 3"/>
          <p:cNvSpPr txBox="1"/>
          <p:nvPr/>
        </p:nvSpPr>
        <p:spPr>
          <a:xfrm>
            <a:off x="295042" y="1365162"/>
            <a:ext cx="615553" cy="2156245"/>
          </a:xfrm>
          <a:prstGeom prst="rect">
            <a:avLst/>
          </a:prstGeom>
          <a:solidFill>
            <a:srgbClr val="FF0000"/>
          </a:solidFill>
        </p:spPr>
        <p:txBody>
          <a:bodyPr vert="eaVert" wrap="square" rtlCol="0">
            <a:spAutoFit/>
          </a:bodyPr>
          <a:lstStyle/>
          <a:p>
            <a:pPr algn="ctr">
              <a:spcAft>
                <a:spcPts val="0"/>
              </a:spcAft>
            </a:pPr>
            <a:r>
              <a:rPr lang="ja-JP" sz="2800" b="1" kern="1200" dirty="0">
                <a:solidFill>
                  <a:srgbClr val="FFFFFF"/>
                </a:solidFill>
                <a:effectLst/>
                <a:latin typeface="BIZ UDPゴシック" panose="020B0400000000000000" pitchFamily="50" charset="-128"/>
                <a:ea typeface="BIZ UDPゴシック" panose="020B0400000000000000" pitchFamily="50" charset="-128"/>
                <a:cs typeface="Times New Roman" panose="02020603050405020304" pitchFamily="18" charset="0"/>
              </a:rPr>
              <a:t>事業者</a:t>
            </a:r>
            <a:endParaRPr lang="ja-JP" sz="1200" dirty="0">
              <a:effectLst/>
              <a:latin typeface="BIZ UDPゴシック" panose="020B0400000000000000" pitchFamily="50" charset="-128"/>
              <a:ea typeface="BIZ UDPゴシック" panose="020B0400000000000000" pitchFamily="50" charset="-128"/>
              <a:cs typeface="ＭＳ Ｐゴシック" panose="020B0600070205080204" pitchFamily="50" charset="-128"/>
            </a:endParaRPr>
          </a:p>
        </p:txBody>
      </p:sp>
      <p:sp>
        <p:nvSpPr>
          <p:cNvPr id="8" name="テキスト ボックス 12"/>
          <p:cNvSpPr txBox="1"/>
          <p:nvPr/>
        </p:nvSpPr>
        <p:spPr>
          <a:xfrm>
            <a:off x="1497177" y="4427489"/>
            <a:ext cx="1753291" cy="1253912"/>
          </a:xfrm>
          <a:prstGeom prst="rect">
            <a:avLst/>
          </a:prstGeom>
          <a:solidFill>
            <a:schemeClr val="lt1"/>
          </a:solidFill>
          <a:ln w="19050" cmpd="sng">
            <a:solidFill>
              <a:sysClr val="windowText" lastClr="000000"/>
            </a:solidFill>
          </a:ln>
        </p:spPr>
        <p:style>
          <a:lnRef idx="0">
            <a:scrgbClr r="0" g="0" b="0"/>
          </a:lnRef>
          <a:fillRef idx="0">
            <a:scrgbClr r="0" g="0" b="0"/>
          </a:fillRef>
          <a:effectRef idx="0">
            <a:scrgbClr r="0" g="0" b="0"/>
          </a:effectRef>
          <a:fontRef idx="minor">
            <a:schemeClr val="dk1"/>
          </a:fontRef>
        </p:style>
        <p:txBody>
          <a:bodyPr wrap="square" rtlCol="0" anchor="t">
            <a:noAutofit/>
          </a:bodyPr>
          <a:lstStyle/>
          <a:p>
            <a:pPr algn="ctr">
              <a:spcAft>
                <a:spcPts val="0"/>
              </a:spcAft>
            </a:pPr>
            <a:r>
              <a:rPr lang="ja-JP" sz="2400" kern="1200" dirty="0">
                <a:solidFill>
                  <a:srgbClr val="00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電子</a:t>
            </a:r>
            <a:r>
              <a:rPr lang="ja-JP" sz="2400" kern="1200" dirty="0" smtClean="0">
                <a:solidFill>
                  <a:srgbClr val="00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契約</a:t>
            </a:r>
            <a:endParaRPr lang="en-US" altLang="ja-JP" sz="2400" kern="1200" dirty="0" smtClean="0">
              <a:solidFill>
                <a:srgbClr val="000000"/>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a:p>
            <a:pPr algn="ctr">
              <a:spcAft>
                <a:spcPts val="0"/>
              </a:spcAft>
            </a:pPr>
            <a:r>
              <a:rPr lang="ja-JP" sz="2400" kern="1200" dirty="0" smtClean="0">
                <a:solidFill>
                  <a:srgbClr val="00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利用</a:t>
            </a:r>
            <a:r>
              <a:rPr lang="ja-JP" altLang="en-US" sz="2400" kern="1200" dirty="0" smtClean="0">
                <a:solidFill>
                  <a:srgbClr val="00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承諾</a:t>
            </a:r>
            <a:r>
              <a:rPr lang="ja-JP" sz="2400" kern="1200" dirty="0" smtClean="0">
                <a:solidFill>
                  <a:srgbClr val="00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書</a:t>
            </a:r>
            <a:r>
              <a:rPr lang="ja-JP" sz="2400" kern="1200" dirty="0">
                <a:solidFill>
                  <a:srgbClr val="00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の</a:t>
            </a:r>
            <a:r>
              <a:rPr lang="ja-JP" sz="2400" kern="1200" dirty="0" smtClean="0">
                <a:solidFill>
                  <a:srgbClr val="00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受領</a:t>
            </a:r>
            <a:endParaRPr lang="ja-JP" sz="2400" dirty="0">
              <a:effectLst/>
              <a:latin typeface="BIZ UDPゴシック" panose="020B0400000000000000" pitchFamily="50" charset="-128"/>
              <a:ea typeface="BIZ UDPゴシック" panose="020B0400000000000000" pitchFamily="50" charset="-128"/>
              <a:cs typeface="ＭＳ Ｐゴシック" panose="020B0600070205080204" pitchFamily="50" charset="-128"/>
            </a:endParaRPr>
          </a:p>
        </p:txBody>
      </p:sp>
      <p:sp>
        <p:nvSpPr>
          <p:cNvPr id="14" name="テキスト ボックス 12"/>
          <p:cNvSpPr txBox="1"/>
          <p:nvPr/>
        </p:nvSpPr>
        <p:spPr>
          <a:xfrm>
            <a:off x="6068297" y="1806291"/>
            <a:ext cx="2022436" cy="1352355"/>
          </a:xfrm>
          <a:prstGeom prst="rect">
            <a:avLst/>
          </a:prstGeom>
          <a:solidFill>
            <a:schemeClr val="lt1"/>
          </a:solidFill>
          <a:ln w="19050" cmpd="sng">
            <a:solidFill>
              <a:sysClr val="windowText" lastClr="000000"/>
            </a:solidFill>
          </a:ln>
        </p:spPr>
        <p:style>
          <a:lnRef idx="0">
            <a:scrgbClr r="0" g="0" b="0"/>
          </a:lnRef>
          <a:fillRef idx="0">
            <a:scrgbClr r="0" g="0" b="0"/>
          </a:fillRef>
          <a:effectRef idx="0">
            <a:scrgbClr r="0" g="0" b="0"/>
          </a:effectRef>
          <a:fontRef idx="minor">
            <a:schemeClr val="dk1"/>
          </a:fontRef>
        </p:style>
        <p:txBody>
          <a:bodyPr wrap="square" rtlCol="0" anchor="t">
            <a:noAutofit/>
          </a:bodyPr>
          <a:lstStyle/>
          <a:p>
            <a:pPr>
              <a:spcAft>
                <a:spcPts val="0"/>
              </a:spcAft>
            </a:pPr>
            <a:r>
              <a:rPr lang="ja-JP" altLang="en-US" sz="2400" kern="1200" dirty="0" smtClean="0">
                <a:solidFill>
                  <a:srgbClr val="00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事業者による確認、承諾</a:t>
            </a:r>
            <a:endParaRPr lang="en-US" altLang="ja-JP" sz="2400" kern="1200" dirty="0" smtClean="0">
              <a:solidFill>
                <a:srgbClr val="000000"/>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a:p>
            <a:pPr>
              <a:spcAft>
                <a:spcPts val="0"/>
              </a:spcAft>
            </a:pPr>
            <a:r>
              <a:rPr lang="ja-JP" altLang="en-US" sz="2400" kern="1200" dirty="0" smtClean="0">
                <a:solidFill>
                  <a:srgbClr val="00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（電子署名）</a:t>
            </a:r>
            <a:endParaRPr lang="ja-JP" sz="2400" dirty="0">
              <a:effectLst/>
              <a:latin typeface="BIZ UDPゴシック" panose="020B0400000000000000" pitchFamily="50" charset="-128"/>
              <a:ea typeface="BIZ UDPゴシック" panose="020B0400000000000000" pitchFamily="50" charset="-128"/>
              <a:cs typeface="ＭＳ Ｐゴシック" panose="020B0600070205080204" pitchFamily="50" charset="-128"/>
            </a:endParaRPr>
          </a:p>
        </p:txBody>
      </p:sp>
      <p:sp>
        <p:nvSpPr>
          <p:cNvPr id="15" name="テキスト ボックス 12"/>
          <p:cNvSpPr txBox="1"/>
          <p:nvPr/>
        </p:nvSpPr>
        <p:spPr>
          <a:xfrm>
            <a:off x="8435170" y="1667506"/>
            <a:ext cx="409081" cy="4658342"/>
          </a:xfrm>
          <a:prstGeom prst="rect">
            <a:avLst/>
          </a:prstGeom>
          <a:solidFill>
            <a:schemeClr val="lt1"/>
          </a:solidFill>
          <a:ln w="19050" cmpd="sng">
            <a:solidFill>
              <a:sysClr val="windowText" lastClr="000000"/>
            </a:solidFill>
          </a:ln>
        </p:spPr>
        <p:style>
          <a:lnRef idx="0">
            <a:scrgbClr r="0" g="0" b="0"/>
          </a:lnRef>
          <a:fillRef idx="0">
            <a:scrgbClr r="0" g="0" b="0"/>
          </a:fillRef>
          <a:effectRef idx="0">
            <a:scrgbClr r="0" g="0" b="0"/>
          </a:effectRef>
          <a:fontRef idx="minor">
            <a:schemeClr val="dk1"/>
          </a:fontRef>
        </p:style>
        <p:txBody>
          <a:bodyPr vert="eaVert" wrap="square" rtlCol="0" anchor="ctr" anchorCtr="0">
            <a:noAutofit/>
          </a:bodyPr>
          <a:lstStyle/>
          <a:p>
            <a:pPr algn="ctr">
              <a:spcAft>
                <a:spcPts val="0"/>
              </a:spcAft>
            </a:pPr>
            <a:r>
              <a:rPr lang="ja-JP" altLang="en-US" sz="2400" kern="1200" dirty="0" smtClean="0">
                <a:solidFill>
                  <a:srgbClr val="00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契約締結（タイムスタンプ）</a:t>
            </a:r>
            <a:endParaRPr lang="ja-JP" sz="2400" dirty="0">
              <a:effectLst/>
              <a:latin typeface="BIZ UDPゴシック" panose="020B0400000000000000" pitchFamily="50" charset="-128"/>
              <a:ea typeface="BIZ UDPゴシック" panose="020B0400000000000000" pitchFamily="50" charset="-128"/>
              <a:cs typeface="ＭＳ Ｐゴシック" panose="020B0600070205080204" pitchFamily="50" charset="-128"/>
            </a:endParaRPr>
          </a:p>
        </p:txBody>
      </p:sp>
      <p:sp>
        <p:nvSpPr>
          <p:cNvPr id="16" name="右矢印 15"/>
          <p:cNvSpPr/>
          <p:nvPr/>
        </p:nvSpPr>
        <p:spPr>
          <a:xfrm rot="5400000">
            <a:off x="1787925" y="3617184"/>
            <a:ext cx="1062340" cy="336779"/>
          </a:xfrm>
          <a:prstGeom prst="rightArrow">
            <a:avLst>
              <a:gd name="adj1" fmla="val 50000"/>
              <a:gd name="adj2" fmla="val 40981"/>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 name="右矢印 18"/>
          <p:cNvSpPr/>
          <p:nvPr/>
        </p:nvSpPr>
        <p:spPr>
          <a:xfrm>
            <a:off x="3354136" y="4803644"/>
            <a:ext cx="534247" cy="277332"/>
          </a:xfrm>
          <a:prstGeom prst="rightArrow">
            <a:avLst>
              <a:gd name="adj1" fmla="val 50000"/>
              <a:gd name="adj2" fmla="val 40981"/>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 name="右矢印 19"/>
          <p:cNvSpPr/>
          <p:nvPr/>
        </p:nvSpPr>
        <p:spPr>
          <a:xfrm>
            <a:off x="5599096" y="4790399"/>
            <a:ext cx="534247" cy="277332"/>
          </a:xfrm>
          <a:prstGeom prst="rightArrow">
            <a:avLst>
              <a:gd name="adj1" fmla="val 50000"/>
              <a:gd name="adj2" fmla="val 40981"/>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1" name="右矢印 20"/>
          <p:cNvSpPr/>
          <p:nvPr/>
        </p:nvSpPr>
        <p:spPr>
          <a:xfrm rot="16200000">
            <a:off x="6614300" y="3612787"/>
            <a:ext cx="1052453" cy="355459"/>
          </a:xfrm>
          <a:prstGeom prst="rightArrow">
            <a:avLst>
              <a:gd name="adj1" fmla="val 50000"/>
              <a:gd name="adj2" fmla="val 40981"/>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3" name="右矢印 22"/>
          <p:cNvSpPr/>
          <p:nvPr/>
        </p:nvSpPr>
        <p:spPr>
          <a:xfrm flipV="1">
            <a:off x="9143226" y="2496910"/>
            <a:ext cx="534247" cy="304800"/>
          </a:xfrm>
          <a:prstGeom prst="rightArrow">
            <a:avLst>
              <a:gd name="adj1" fmla="val 50000"/>
              <a:gd name="adj2" fmla="val 40981"/>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4" name="テキスト ボックス 12"/>
          <p:cNvSpPr txBox="1"/>
          <p:nvPr/>
        </p:nvSpPr>
        <p:spPr>
          <a:xfrm>
            <a:off x="1591677" y="5804054"/>
            <a:ext cx="1807429" cy="861774"/>
          </a:xfrm>
          <a:prstGeom prst="rect">
            <a:avLst/>
          </a:prstGeom>
          <a:solidFill>
            <a:schemeClr val="lt1"/>
          </a:solidFill>
          <a:ln w="19050" cmpd="sng">
            <a:noFill/>
          </a:ln>
        </p:spPr>
        <p:style>
          <a:lnRef idx="0">
            <a:scrgbClr r="0" g="0" b="0"/>
          </a:lnRef>
          <a:fillRef idx="0">
            <a:scrgbClr r="0" g="0" b="0"/>
          </a:fillRef>
          <a:effectRef idx="0">
            <a:scrgbClr r="0" g="0" b="0"/>
          </a:effectRef>
          <a:fontRef idx="minor">
            <a:schemeClr val="dk1"/>
          </a:fontRef>
        </p:style>
        <p:txBody>
          <a:bodyPr wrap="square" numCol="1" spcCol="36000" rtlCol="0" anchor="t">
            <a:spAutoFit/>
          </a:bodyPr>
          <a:lstStyle/>
          <a:p>
            <a:pPr>
              <a:lnSpc>
                <a:spcPts val="1200"/>
              </a:lnSpc>
            </a:pPr>
            <a:r>
              <a:rPr lang="ja-JP" altLang="en-US" sz="1600" dirty="0">
                <a:latin typeface="BIZ UDPゴシック" panose="020B0400000000000000" pitchFamily="50" charset="-128"/>
                <a:ea typeface="BIZ UDPゴシック" panose="020B0400000000000000" pitchFamily="50" charset="-128"/>
                <a:cs typeface="ＭＳ Ｐゴシック" panose="020B0600070205080204" pitchFamily="50" charset="-128"/>
              </a:rPr>
              <a:t>事業者の承認者</a:t>
            </a:r>
            <a:r>
              <a:rPr lang="ja-JP" altLang="en-US" sz="1600" dirty="0" smtClean="0">
                <a:latin typeface="BIZ UDPゴシック" panose="020B0400000000000000" pitchFamily="50" charset="-128"/>
                <a:ea typeface="BIZ UDPゴシック" panose="020B0400000000000000" pitchFamily="50" charset="-128"/>
                <a:cs typeface="ＭＳ Ｐゴシック" panose="020B0600070205080204" pitchFamily="50" charset="-128"/>
              </a:rPr>
              <a:t>と</a:t>
            </a:r>
            <a:endParaRPr lang="en-US" altLang="ja-JP" sz="1600" dirty="0" smtClean="0">
              <a:latin typeface="BIZ UDPゴシック" panose="020B0400000000000000" pitchFamily="50" charset="-128"/>
              <a:ea typeface="BIZ UDPゴシック" panose="020B0400000000000000" pitchFamily="50" charset="-128"/>
              <a:cs typeface="ＭＳ Ｐゴシック" panose="020B0600070205080204" pitchFamily="50" charset="-128"/>
            </a:endParaRPr>
          </a:p>
          <a:p>
            <a:pPr>
              <a:lnSpc>
                <a:spcPts val="1200"/>
              </a:lnSpc>
            </a:pPr>
            <a:endParaRPr lang="en-US" altLang="ja-JP" sz="800" dirty="0" smtClean="0">
              <a:latin typeface="BIZ UDPゴシック" panose="020B0400000000000000" pitchFamily="50" charset="-128"/>
              <a:ea typeface="BIZ UDPゴシック" panose="020B0400000000000000" pitchFamily="50" charset="-128"/>
              <a:cs typeface="ＭＳ Ｐゴシック" panose="020B0600070205080204" pitchFamily="50" charset="-128"/>
            </a:endParaRPr>
          </a:p>
          <a:p>
            <a:pPr>
              <a:lnSpc>
                <a:spcPts val="1200"/>
              </a:lnSpc>
            </a:pPr>
            <a:r>
              <a:rPr lang="ja-JP" altLang="en-US" sz="1600" dirty="0" smtClean="0">
                <a:latin typeface="BIZ UDPゴシック" panose="020B0400000000000000" pitchFamily="50" charset="-128"/>
                <a:ea typeface="BIZ UDPゴシック" panose="020B0400000000000000" pitchFamily="50" charset="-128"/>
                <a:cs typeface="ＭＳ Ｐゴシック" panose="020B0600070205080204" pitchFamily="50" charset="-128"/>
              </a:rPr>
              <a:t>メールアドレスを</a:t>
            </a:r>
            <a:endParaRPr lang="en-US" altLang="ja-JP" sz="1600" dirty="0" smtClean="0">
              <a:latin typeface="BIZ UDPゴシック" panose="020B0400000000000000" pitchFamily="50" charset="-128"/>
              <a:ea typeface="BIZ UDPゴシック" panose="020B0400000000000000" pitchFamily="50" charset="-128"/>
              <a:cs typeface="ＭＳ Ｐゴシック" panose="020B0600070205080204" pitchFamily="50" charset="-128"/>
            </a:endParaRPr>
          </a:p>
          <a:p>
            <a:pPr>
              <a:lnSpc>
                <a:spcPts val="1200"/>
              </a:lnSpc>
            </a:pPr>
            <a:endParaRPr lang="en-US" altLang="ja-JP" sz="800" dirty="0" smtClean="0">
              <a:latin typeface="BIZ UDPゴシック" panose="020B0400000000000000" pitchFamily="50" charset="-128"/>
              <a:ea typeface="BIZ UDPゴシック" panose="020B0400000000000000" pitchFamily="50" charset="-128"/>
              <a:cs typeface="ＭＳ Ｐゴシック" panose="020B0600070205080204" pitchFamily="50" charset="-128"/>
            </a:endParaRPr>
          </a:p>
          <a:p>
            <a:pPr>
              <a:lnSpc>
                <a:spcPts val="1200"/>
              </a:lnSpc>
            </a:pPr>
            <a:r>
              <a:rPr lang="ja-JP" altLang="en-US" sz="1600" dirty="0" smtClean="0">
                <a:latin typeface="BIZ UDPゴシック" panose="020B0400000000000000" pitchFamily="50" charset="-128"/>
                <a:ea typeface="BIZ UDPゴシック" panose="020B0400000000000000" pitchFamily="50" charset="-128"/>
                <a:cs typeface="ＭＳ Ｐゴシック" panose="020B0600070205080204" pitchFamily="50" charset="-128"/>
              </a:rPr>
              <a:t>確認</a:t>
            </a:r>
            <a:endParaRPr lang="ja-JP" altLang="en-US" sz="1600" dirty="0">
              <a:latin typeface="BIZ UDPゴシック" panose="020B0400000000000000" pitchFamily="50" charset="-128"/>
              <a:ea typeface="BIZ UDPゴシック" panose="020B0400000000000000" pitchFamily="50" charset="-128"/>
              <a:cs typeface="ＭＳ Ｐゴシック" panose="020B0600070205080204" pitchFamily="50" charset="-128"/>
            </a:endParaRPr>
          </a:p>
        </p:txBody>
      </p:sp>
      <p:sp>
        <p:nvSpPr>
          <p:cNvPr id="30" name="ホームベース 29"/>
          <p:cNvSpPr/>
          <p:nvPr/>
        </p:nvSpPr>
        <p:spPr>
          <a:xfrm>
            <a:off x="1376670" y="798491"/>
            <a:ext cx="4531687" cy="437882"/>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dirty="0" smtClean="0">
                <a:latin typeface="BIZ UDPゴシック" panose="020B0400000000000000" pitchFamily="50" charset="-128"/>
                <a:ea typeface="BIZ UDPゴシック" panose="020B0400000000000000" pitchFamily="50" charset="-128"/>
              </a:rPr>
              <a:t>申請書の提出</a:t>
            </a:r>
            <a:endParaRPr kumimoji="1" lang="ja-JP" altLang="en-US" sz="2000" dirty="0">
              <a:latin typeface="BIZ UDPゴシック" panose="020B0400000000000000" pitchFamily="50" charset="-128"/>
              <a:ea typeface="BIZ UDPゴシック" panose="020B0400000000000000" pitchFamily="50" charset="-128"/>
            </a:endParaRPr>
          </a:p>
        </p:txBody>
      </p:sp>
      <p:sp>
        <p:nvSpPr>
          <p:cNvPr id="31" name="ホームベース 30"/>
          <p:cNvSpPr/>
          <p:nvPr/>
        </p:nvSpPr>
        <p:spPr>
          <a:xfrm>
            <a:off x="5965900" y="807168"/>
            <a:ext cx="5571447" cy="437882"/>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dirty="0" smtClean="0">
                <a:latin typeface="BIZ UDPゴシック" panose="020B0400000000000000" pitchFamily="50" charset="-128"/>
                <a:ea typeface="BIZ UDPゴシック" panose="020B0400000000000000" pitchFamily="50" charset="-128"/>
              </a:rPr>
              <a:t>契約書への電子署名</a:t>
            </a:r>
            <a:endParaRPr kumimoji="1" lang="ja-JP" altLang="en-US" sz="2000" dirty="0">
              <a:latin typeface="BIZ UDPゴシック" panose="020B0400000000000000" pitchFamily="50" charset="-128"/>
              <a:ea typeface="BIZ UDPゴシック" panose="020B0400000000000000" pitchFamily="50" charset="-128"/>
            </a:endParaRPr>
          </a:p>
        </p:txBody>
      </p:sp>
      <p:sp>
        <p:nvSpPr>
          <p:cNvPr id="32" name="テキスト ボックス 12"/>
          <p:cNvSpPr txBox="1"/>
          <p:nvPr/>
        </p:nvSpPr>
        <p:spPr>
          <a:xfrm>
            <a:off x="1041492" y="1466014"/>
            <a:ext cx="335178" cy="4279202"/>
          </a:xfrm>
          <a:prstGeom prst="rect">
            <a:avLst/>
          </a:prstGeom>
          <a:solidFill>
            <a:schemeClr val="lt1"/>
          </a:solidFill>
          <a:ln w="19050" cmpd="sng">
            <a:noFill/>
          </a:ln>
        </p:spPr>
        <p:style>
          <a:lnRef idx="0">
            <a:scrgbClr r="0" g="0" b="0"/>
          </a:lnRef>
          <a:fillRef idx="0">
            <a:scrgbClr r="0" g="0" b="0"/>
          </a:fillRef>
          <a:effectRef idx="0">
            <a:scrgbClr r="0" g="0" b="0"/>
          </a:effectRef>
          <a:fontRef idx="minor">
            <a:schemeClr val="dk1"/>
          </a:fontRef>
        </p:style>
        <p:txBody>
          <a:bodyPr vert="eaVert" wrap="square" rtlCol="0" anchor="ctr" anchorCtr="0">
            <a:noAutofit/>
          </a:bodyPr>
          <a:lstStyle/>
          <a:p>
            <a:pPr algn="ctr">
              <a:spcAft>
                <a:spcPts val="0"/>
              </a:spcAft>
            </a:pPr>
            <a:r>
              <a:rPr lang="ja-JP" altLang="en-US" sz="1600" dirty="0" smtClean="0">
                <a:solidFill>
                  <a:schemeClr val="accent1"/>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〇資格審査書類の提出（落札候補者）</a:t>
            </a:r>
            <a:endParaRPr lang="ja-JP" sz="1600" dirty="0">
              <a:solidFill>
                <a:schemeClr val="accent1"/>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endParaRPr>
          </a:p>
        </p:txBody>
      </p:sp>
      <p:sp>
        <p:nvSpPr>
          <p:cNvPr id="33" name="テキスト ボックス 12"/>
          <p:cNvSpPr txBox="1"/>
          <p:nvPr/>
        </p:nvSpPr>
        <p:spPr>
          <a:xfrm>
            <a:off x="3266131" y="2994309"/>
            <a:ext cx="335178" cy="1458641"/>
          </a:xfrm>
          <a:prstGeom prst="rect">
            <a:avLst/>
          </a:prstGeom>
          <a:solidFill>
            <a:schemeClr val="lt1"/>
          </a:solidFill>
          <a:ln w="19050" cmpd="sng">
            <a:noFill/>
          </a:ln>
        </p:spPr>
        <p:style>
          <a:lnRef idx="0">
            <a:scrgbClr r="0" g="0" b="0"/>
          </a:lnRef>
          <a:fillRef idx="0">
            <a:scrgbClr r="0" g="0" b="0"/>
          </a:fillRef>
          <a:effectRef idx="0">
            <a:scrgbClr r="0" g="0" b="0"/>
          </a:effectRef>
          <a:fontRef idx="minor">
            <a:schemeClr val="dk1"/>
          </a:fontRef>
        </p:style>
        <p:txBody>
          <a:bodyPr vert="eaVert" wrap="square" rtlCol="0" anchor="ctr" anchorCtr="0">
            <a:noAutofit/>
          </a:bodyPr>
          <a:lstStyle/>
          <a:p>
            <a:pPr algn="ctr">
              <a:spcAft>
                <a:spcPts val="0"/>
              </a:spcAft>
            </a:pPr>
            <a:r>
              <a:rPr lang="ja-JP" altLang="en-US" sz="1600" dirty="0" smtClean="0">
                <a:solidFill>
                  <a:schemeClr val="accent1"/>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〇落札者決定</a:t>
            </a:r>
            <a:endParaRPr lang="ja-JP" sz="1600" dirty="0">
              <a:solidFill>
                <a:schemeClr val="accent1"/>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endParaRPr>
          </a:p>
        </p:txBody>
      </p:sp>
      <p:sp>
        <p:nvSpPr>
          <p:cNvPr id="17" name="テキスト ボックス 12"/>
          <p:cNvSpPr txBox="1"/>
          <p:nvPr/>
        </p:nvSpPr>
        <p:spPr>
          <a:xfrm>
            <a:off x="9845165" y="2001398"/>
            <a:ext cx="1620000" cy="1783868"/>
          </a:xfrm>
          <a:prstGeom prst="rect">
            <a:avLst/>
          </a:prstGeom>
          <a:solidFill>
            <a:schemeClr val="lt1"/>
          </a:solidFill>
          <a:ln w="19050" cmpd="sng">
            <a:solidFill>
              <a:sysClr val="windowText" lastClr="000000"/>
            </a:solidFill>
          </a:ln>
        </p:spPr>
        <p:style>
          <a:lnRef idx="0">
            <a:scrgbClr r="0" g="0" b="0"/>
          </a:lnRef>
          <a:fillRef idx="0">
            <a:scrgbClr r="0" g="0" b="0"/>
          </a:fillRef>
          <a:effectRef idx="0">
            <a:scrgbClr r="0" g="0" b="0"/>
          </a:effectRef>
          <a:fontRef idx="minor">
            <a:schemeClr val="dk1"/>
          </a:fontRef>
        </p:style>
        <p:txBody>
          <a:bodyPr wrap="square" rtlCol="0" anchor="t">
            <a:noAutofit/>
          </a:bodyPr>
          <a:lstStyle/>
          <a:p>
            <a:pPr algn="ctr">
              <a:spcAft>
                <a:spcPts val="0"/>
              </a:spcAft>
            </a:pPr>
            <a:r>
              <a:rPr lang="ja-JP" altLang="en-US" sz="2400" kern="1200" dirty="0" smtClean="0">
                <a:solidFill>
                  <a:srgbClr val="00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電子契約データをダウンロードして保管</a:t>
            </a:r>
            <a:endParaRPr lang="ja-JP" sz="2400" dirty="0">
              <a:effectLst/>
              <a:latin typeface="BIZ UDPゴシック" panose="020B0400000000000000" pitchFamily="50" charset="-128"/>
              <a:ea typeface="BIZ UDPゴシック" panose="020B0400000000000000" pitchFamily="50" charset="-128"/>
              <a:cs typeface="ＭＳ Ｐゴシック" panose="020B0600070205080204" pitchFamily="50" charset="-128"/>
            </a:endParaRPr>
          </a:p>
        </p:txBody>
      </p:sp>
      <p:sp>
        <p:nvSpPr>
          <p:cNvPr id="18" name="テキスト ボックス 12"/>
          <p:cNvSpPr txBox="1"/>
          <p:nvPr/>
        </p:nvSpPr>
        <p:spPr>
          <a:xfrm>
            <a:off x="9846870" y="4427489"/>
            <a:ext cx="1620000" cy="1638461"/>
          </a:xfrm>
          <a:prstGeom prst="rect">
            <a:avLst/>
          </a:prstGeom>
          <a:solidFill>
            <a:schemeClr val="lt1"/>
          </a:solidFill>
          <a:ln w="19050" cmpd="sng">
            <a:solidFill>
              <a:sysClr val="windowText" lastClr="000000"/>
            </a:solidFill>
          </a:ln>
        </p:spPr>
        <p:style>
          <a:lnRef idx="0">
            <a:scrgbClr r="0" g="0" b="0"/>
          </a:lnRef>
          <a:fillRef idx="0">
            <a:scrgbClr r="0" g="0" b="0"/>
          </a:fillRef>
          <a:effectRef idx="0">
            <a:scrgbClr r="0" g="0" b="0"/>
          </a:effectRef>
          <a:fontRef idx="minor">
            <a:schemeClr val="dk1"/>
          </a:fontRef>
        </p:style>
        <p:txBody>
          <a:bodyPr wrap="square" rtlCol="0" anchor="t">
            <a:noAutofit/>
          </a:bodyPr>
          <a:lstStyle/>
          <a:p>
            <a:pPr algn="ctr">
              <a:spcAft>
                <a:spcPts val="0"/>
              </a:spcAft>
            </a:pPr>
            <a:r>
              <a:rPr lang="ja-JP" altLang="en-US" sz="2400" kern="1200" dirty="0" smtClean="0">
                <a:solidFill>
                  <a:srgbClr val="00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電子契約データをダウンロードして保管</a:t>
            </a:r>
            <a:endParaRPr lang="ja-JP" sz="2400" dirty="0">
              <a:effectLst/>
              <a:latin typeface="BIZ UDPゴシック" panose="020B0400000000000000" pitchFamily="50" charset="-128"/>
              <a:ea typeface="BIZ UDPゴシック" panose="020B0400000000000000" pitchFamily="50" charset="-128"/>
              <a:cs typeface="ＭＳ Ｐゴシック" panose="020B0600070205080204" pitchFamily="50" charset="-128"/>
            </a:endParaRPr>
          </a:p>
        </p:txBody>
      </p:sp>
      <p:sp>
        <p:nvSpPr>
          <p:cNvPr id="34" name="テキスト ボックス 12"/>
          <p:cNvSpPr txBox="1"/>
          <p:nvPr/>
        </p:nvSpPr>
        <p:spPr>
          <a:xfrm>
            <a:off x="3593448" y="2505561"/>
            <a:ext cx="353420" cy="2087966"/>
          </a:xfrm>
          <a:prstGeom prst="rect">
            <a:avLst/>
          </a:prstGeom>
          <a:solidFill>
            <a:schemeClr val="lt1"/>
          </a:solidFill>
          <a:ln w="19050" cmpd="sng">
            <a:noFill/>
          </a:ln>
        </p:spPr>
        <p:style>
          <a:lnRef idx="0">
            <a:scrgbClr r="0" g="0" b="0"/>
          </a:lnRef>
          <a:fillRef idx="0">
            <a:scrgbClr r="0" g="0" b="0"/>
          </a:fillRef>
          <a:effectRef idx="0">
            <a:scrgbClr r="0" g="0" b="0"/>
          </a:effectRef>
          <a:fontRef idx="minor">
            <a:schemeClr val="dk1"/>
          </a:fontRef>
        </p:style>
        <p:txBody>
          <a:bodyPr vert="eaVert" wrap="square" rtlCol="0" anchor="ctr" anchorCtr="0">
            <a:noAutofit/>
          </a:bodyPr>
          <a:lstStyle/>
          <a:p>
            <a:pPr algn="ctr">
              <a:spcAft>
                <a:spcPts val="0"/>
              </a:spcAft>
            </a:pPr>
            <a:r>
              <a:rPr lang="ja-JP" altLang="en-US" sz="1600" dirty="0" smtClean="0">
                <a:solidFill>
                  <a:schemeClr val="accent1"/>
                </a:solidFill>
                <a:latin typeface="BIZ UDPゴシック" panose="020B0400000000000000" pitchFamily="50" charset="-128"/>
                <a:ea typeface="BIZ UDPゴシック" panose="020B0400000000000000" pitchFamily="50" charset="-128"/>
                <a:cs typeface="ＭＳ Ｐゴシック" panose="020B0600070205080204" pitchFamily="50" charset="-128"/>
              </a:rPr>
              <a:t>〇契約</a:t>
            </a:r>
            <a:r>
              <a:rPr lang="ja-JP" altLang="en-US" sz="1600" dirty="0">
                <a:solidFill>
                  <a:schemeClr val="accent1"/>
                </a:solidFill>
                <a:latin typeface="BIZ UDPゴシック" panose="020B0400000000000000" pitchFamily="50" charset="-128"/>
                <a:ea typeface="BIZ UDPゴシック" panose="020B0400000000000000" pitchFamily="50" charset="-128"/>
                <a:cs typeface="ＭＳ Ｐゴシック" panose="020B0600070205080204" pitchFamily="50" charset="-128"/>
              </a:rPr>
              <a:t>保証等</a:t>
            </a:r>
            <a:r>
              <a:rPr lang="ja-JP" altLang="en-US" sz="1600" dirty="0" smtClean="0">
                <a:solidFill>
                  <a:schemeClr val="accent1"/>
                </a:solidFill>
                <a:latin typeface="BIZ UDPゴシック" panose="020B0400000000000000" pitchFamily="50" charset="-128"/>
                <a:ea typeface="BIZ UDPゴシック" panose="020B0400000000000000" pitchFamily="50" charset="-128"/>
                <a:cs typeface="ＭＳ Ｐゴシック" panose="020B0600070205080204" pitchFamily="50" charset="-128"/>
              </a:rPr>
              <a:t>の提出</a:t>
            </a:r>
            <a:endParaRPr lang="ja-JP" altLang="en-US" sz="1600" dirty="0">
              <a:solidFill>
                <a:schemeClr val="accent1"/>
              </a:solidFill>
              <a:latin typeface="BIZ UDPゴシック" panose="020B0400000000000000" pitchFamily="50" charset="-128"/>
              <a:ea typeface="BIZ UDPゴシック" panose="020B0400000000000000" pitchFamily="50" charset="-128"/>
              <a:cs typeface="ＭＳ Ｐゴシック" panose="020B0600070205080204" pitchFamily="50" charset="-128"/>
            </a:endParaRPr>
          </a:p>
        </p:txBody>
      </p:sp>
      <p:sp>
        <p:nvSpPr>
          <p:cNvPr id="9" name="テキスト ボックス 12"/>
          <p:cNvSpPr txBox="1"/>
          <p:nvPr/>
        </p:nvSpPr>
        <p:spPr>
          <a:xfrm>
            <a:off x="3993661" y="4427489"/>
            <a:ext cx="1569718" cy="1253912"/>
          </a:xfrm>
          <a:prstGeom prst="rect">
            <a:avLst/>
          </a:prstGeom>
          <a:solidFill>
            <a:schemeClr val="lt1"/>
          </a:solidFill>
          <a:ln w="19050" cmpd="sng">
            <a:solidFill>
              <a:sysClr val="windowText" lastClr="000000"/>
            </a:solidFill>
          </a:ln>
        </p:spPr>
        <p:style>
          <a:lnRef idx="0">
            <a:scrgbClr r="0" g="0" b="0"/>
          </a:lnRef>
          <a:fillRef idx="0">
            <a:scrgbClr r="0" g="0" b="0"/>
          </a:fillRef>
          <a:effectRef idx="0">
            <a:scrgbClr r="0" g="0" b="0"/>
          </a:effectRef>
          <a:fontRef idx="minor">
            <a:schemeClr val="dk1"/>
          </a:fontRef>
        </p:style>
        <p:txBody>
          <a:bodyPr wrap="square" rtlCol="0" anchor="t">
            <a:noAutofit/>
          </a:bodyPr>
          <a:lstStyle/>
          <a:p>
            <a:r>
              <a:rPr lang="ja-JP" altLang="en-US" sz="2100" dirty="0" smtClean="0">
                <a:latin typeface="BIZ UDPゴシック" panose="020B0400000000000000" pitchFamily="50" charset="-128"/>
                <a:ea typeface="BIZ UDPゴシック" panose="020B0400000000000000" pitchFamily="50" charset="-128"/>
              </a:rPr>
              <a:t>契約締結日</a:t>
            </a:r>
            <a:r>
              <a:rPr lang="ja-JP" altLang="en-US" sz="2100" dirty="0">
                <a:latin typeface="BIZ UDPゴシック" panose="020B0400000000000000" pitchFamily="50" charset="-128"/>
                <a:ea typeface="BIZ UDPゴシック" panose="020B0400000000000000" pitchFamily="50" charset="-128"/>
              </a:rPr>
              <a:t>や</a:t>
            </a:r>
            <a:r>
              <a:rPr lang="ja-JP" altLang="en-US" sz="2100" dirty="0" smtClean="0">
                <a:latin typeface="BIZ UDPゴシック" panose="020B0400000000000000" pitchFamily="50" charset="-128"/>
                <a:ea typeface="BIZ UDPゴシック" panose="020B0400000000000000" pitchFamily="50" charset="-128"/>
              </a:rPr>
              <a:t>工期の</a:t>
            </a:r>
            <a:endParaRPr lang="en-US" altLang="ja-JP" sz="2100" dirty="0" smtClean="0">
              <a:latin typeface="BIZ UDPゴシック" panose="020B0400000000000000" pitchFamily="50" charset="-128"/>
              <a:ea typeface="BIZ UDPゴシック" panose="020B0400000000000000" pitchFamily="50" charset="-128"/>
            </a:endParaRPr>
          </a:p>
          <a:p>
            <a:r>
              <a:rPr lang="ja-JP" altLang="en-US" sz="2100" dirty="0" smtClean="0">
                <a:latin typeface="BIZ UDPゴシック" panose="020B0400000000000000" pitchFamily="50" charset="-128"/>
                <a:ea typeface="BIZ UDPゴシック" panose="020B0400000000000000" pitchFamily="50" charset="-128"/>
              </a:rPr>
              <a:t>打ち合わせ</a:t>
            </a:r>
            <a:endParaRPr lang="ja-JP" altLang="en-US" sz="2100" dirty="0">
              <a:latin typeface="BIZ UDPゴシック" panose="020B0400000000000000" pitchFamily="50" charset="-128"/>
              <a:ea typeface="BIZ UDPゴシック" panose="020B0400000000000000" pitchFamily="50" charset="-128"/>
            </a:endParaRPr>
          </a:p>
        </p:txBody>
      </p:sp>
      <p:sp>
        <p:nvSpPr>
          <p:cNvPr id="36" name="テキスト ボックス 12"/>
          <p:cNvSpPr txBox="1"/>
          <p:nvPr/>
        </p:nvSpPr>
        <p:spPr>
          <a:xfrm>
            <a:off x="6163647" y="4427489"/>
            <a:ext cx="1927086" cy="1898360"/>
          </a:xfrm>
          <a:prstGeom prst="rect">
            <a:avLst/>
          </a:prstGeom>
          <a:solidFill>
            <a:schemeClr val="lt1"/>
          </a:solidFill>
          <a:ln w="19050" cmpd="sng">
            <a:solidFill>
              <a:sysClr val="windowText" lastClr="000000"/>
            </a:solidFill>
          </a:ln>
        </p:spPr>
        <p:style>
          <a:lnRef idx="0">
            <a:scrgbClr r="0" g="0" b="0"/>
          </a:lnRef>
          <a:fillRef idx="0">
            <a:scrgbClr r="0" g="0" b="0"/>
          </a:fillRef>
          <a:effectRef idx="0">
            <a:scrgbClr r="0" g="0" b="0"/>
          </a:effectRef>
          <a:fontRef idx="minor">
            <a:schemeClr val="dk1"/>
          </a:fontRef>
        </p:style>
        <p:txBody>
          <a:bodyPr wrap="square" rtlCol="0" anchor="t">
            <a:noAutofit/>
          </a:bodyPr>
          <a:lstStyle/>
          <a:p>
            <a:r>
              <a:rPr lang="ja-JP" altLang="en-US" sz="2400" dirty="0" smtClean="0">
                <a:latin typeface="BIZ UDPゴシック" panose="020B0400000000000000" pitchFamily="50" charset="-128"/>
                <a:ea typeface="BIZ UDPゴシック" panose="020B0400000000000000" pitchFamily="50" charset="-128"/>
              </a:rPr>
              <a:t>電子契約データを</a:t>
            </a:r>
            <a:endParaRPr lang="en-US" altLang="ja-JP" sz="2400" dirty="0" smtClean="0">
              <a:latin typeface="BIZ UDPゴシック" panose="020B0400000000000000" pitchFamily="50" charset="-128"/>
              <a:ea typeface="BIZ UDPゴシック" panose="020B0400000000000000" pitchFamily="50" charset="-128"/>
            </a:endParaRPr>
          </a:p>
          <a:p>
            <a:r>
              <a:rPr lang="ja-JP" altLang="en-US" sz="2400" dirty="0" smtClean="0">
                <a:latin typeface="BIZ UDPゴシック" panose="020B0400000000000000" pitchFamily="50" charset="-128"/>
                <a:ea typeface="BIZ UDPゴシック" panose="020B0400000000000000" pitchFamily="50" charset="-128"/>
              </a:rPr>
              <a:t>アップロード</a:t>
            </a:r>
            <a:endParaRPr lang="en-US" altLang="ja-JP" sz="2400" dirty="0" smtClean="0">
              <a:latin typeface="BIZ UDPゴシック" panose="020B0400000000000000" pitchFamily="50" charset="-128"/>
              <a:ea typeface="BIZ UDPゴシック" panose="020B0400000000000000" pitchFamily="50" charset="-128"/>
            </a:endParaRPr>
          </a:p>
          <a:p>
            <a:r>
              <a:rPr lang="ja-JP" altLang="en-US" sz="2400" dirty="0" smtClean="0">
                <a:latin typeface="BIZ UDPゴシック" panose="020B0400000000000000" pitchFamily="50" charset="-128"/>
                <a:ea typeface="BIZ UDPゴシック" panose="020B0400000000000000" pitchFamily="50" charset="-128"/>
              </a:rPr>
              <a:t>（電子署名）</a:t>
            </a:r>
            <a:endParaRPr lang="ja-JP" altLang="en-US" sz="2400" dirty="0">
              <a:latin typeface="BIZ UDPゴシック" panose="020B0400000000000000" pitchFamily="50" charset="-128"/>
              <a:ea typeface="BIZ UDPゴシック" panose="020B0400000000000000" pitchFamily="50" charset="-128"/>
            </a:endParaRPr>
          </a:p>
        </p:txBody>
      </p:sp>
      <p:sp>
        <p:nvSpPr>
          <p:cNvPr id="37" name="右矢印 36"/>
          <p:cNvSpPr/>
          <p:nvPr/>
        </p:nvSpPr>
        <p:spPr>
          <a:xfrm flipV="1">
            <a:off x="9122347" y="4777909"/>
            <a:ext cx="534247" cy="304800"/>
          </a:xfrm>
          <a:prstGeom prst="rightArrow">
            <a:avLst>
              <a:gd name="adj1" fmla="val 50000"/>
              <a:gd name="adj2" fmla="val 40981"/>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 name="テキスト ボックス 2"/>
          <p:cNvSpPr txBox="1"/>
          <p:nvPr/>
        </p:nvSpPr>
        <p:spPr>
          <a:xfrm>
            <a:off x="8885892" y="1895932"/>
            <a:ext cx="989156" cy="584775"/>
          </a:xfrm>
          <a:prstGeom prst="rect">
            <a:avLst/>
          </a:prstGeom>
          <a:noFill/>
        </p:spPr>
        <p:txBody>
          <a:bodyPr wrap="square" rtlCol="0">
            <a:spAutoFit/>
          </a:bodyPr>
          <a:lstStyle/>
          <a:p>
            <a:r>
              <a:rPr kumimoji="1" lang="ja-JP" altLang="en-US" sz="1600" dirty="0" smtClean="0">
                <a:latin typeface="BIZ UDPゴシック" panose="020B0400000000000000" pitchFamily="50" charset="-128"/>
                <a:ea typeface="BIZ UDPゴシック" panose="020B0400000000000000" pitchFamily="50" charset="-128"/>
              </a:rPr>
              <a:t>システム</a:t>
            </a:r>
            <a:endParaRPr kumimoji="1" lang="en-US" altLang="ja-JP" sz="1600" dirty="0" smtClean="0">
              <a:latin typeface="BIZ UDPゴシック" panose="020B0400000000000000" pitchFamily="50" charset="-128"/>
              <a:ea typeface="BIZ UDPゴシック" panose="020B0400000000000000" pitchFamily="50" charset="-128"/>
            </a:endParaRPr>
          </a:p>
          <a:p>
            <a:r>
              <a:rPr lang="ja-JP" altLang="en-US" sz="1600" dirty="0">
                <a:latin typeface="BIZ UDPゴシック" panose="020B0400000000000000" pitchFamily="50" charset="-128"/>
                <a:ea typeface="BIZ UDPゴシック" panose="020B0400000000000000" pitchFamily="50" charset="-128"/>
              </a:rPr>
              <a:t>メール</a:t>
            </a:r>
            <a:endParaRPr kumimoji="1" lang="ja-JP" altLang="en-US" sz="1600" dirty="0">
              <a:latin typeface="BIZ UDPゴシック" panose="020B0400000000000000" pitchFamily="50" charset="-128"/>
              <a:ea typeface="BIZ UDPゴシック" panose="020B0400000000000000" pitchFamily="50" charset="-128"/>
            </a:endParaRPr>
          </a:p>
        </p:txBody>
      </p:sp>
      <p:sp>
        <p:nvSpPr>
          <p:cNvPr id="38" name="テキスト ボックス 37"/>
          <p:cNvSpPr txBox="1"/>
          <p:nvPr/>
        </p:nvSpPr>
        <p:spPr>
          <a:xfrm>
            <a:off x="8936837" y="4106269"/>
            <a:ext cx="989156" cy="584775"/>
          </a:xfrm>
          <a:prstGeom prst="rect">
            <a:avLst/>
          </a:prstGeom>
          <a:noFill/>
        </p:spPr>
        <p:txBody>
          <a:bodyPr wrap="square" rtlCol="0">
            <a:spAutoFit/>
          </a:bodyPr>
          <a:lstStyle/>
          <a:p>
            <a:r>
              <a:rPr kumimoji="1" lang="ja-JP" altLang="en-US" sz="1600" dirty="0" smtClean="0">
                <a:latin typeface="BIZ UDPゴシック" panose="020B0400000000000000" pitchFamily="50" charset="-128"/>
                <a:ea typeface="BIZ UDPゴシック" panose="020B0400000000000000" pitchFamily="50" charset="-128"/>
              </a:rPr>
              <a:t>システム</a:t>
            </a:r>
            <a:endParaRPr kumimoji="1" lang="en-US" altLang="ja-JP" sz="1600" dirty="0" smtClean="0">
              <a:latin typeface="BIZ UDPゴシック" panose="020B0400000000000000" pitchFamily="50" charset="-128"/>
              <a:ea typeface="BIZ UDPゴシック" panose="020B0400000000000000" pitchFamily="50" charset="-128"/>
            </a:endParaRPr>
          </a:p>
          <a:p>
            <a:r>
              <a:rPr lang="ja-JP" altLang="en-US" sz="1600" dirty="0">
                <a:latin typeface="BIZ UDPゴシック" panose="020B0400000000000000" pitchFamily="50" charset="-128"/>
                <a:ea typeface="BIZ UDPゴシック" panose="020B0400000000000000" pitchFamily="50" charset="-128"/>
              </a:rPr>
              <a:t>メール</a:t>
            </a:r>
            <a:endParaRPr kumimoji="1" lang="ja-JP" altLang="en-US" sz="1600" dirty="0">
              <a:latin typeface="BIZ UDPゴシック" panose="020B0400000000000000" pitchFamily="50" charset="-128"/>
              <a:ea typeface="BIZ UDPゴシック" panose="020B0400000000000000" pitchFamily="50" charset="-128"/>
            </a:endParaRPr>
          </a:p>
        </p:txBody>
      </p:sp>
      <p:sp>
        <p:nvSpPr>
          <p:cNvPr id="39" name="テキスト ボックス 38"/>
          <p:cNvSpPr txBox="1"/>
          <p:nvPr/>
        </p:nvSpPr>
        <p:spPr>
          <a:xfrm>
            <a:off x="5959286" y="3687185"/>
            <a:ext cx="989156" cy="584775"/>
          </a:xfrm>
          <a:prstGeom prst="rect">
            <a:avLst/>
          </a:prstGeom>
          <a:noFill/>
        </p:spPr>
        <p:txBody>
          <a:bodyPr wrap="square" rtlCol="0">
            <a:spAutoFit/>
          </a:bodyPr>
          <a:lstStyle/>
          <a:p>
            <a:r>
              <a:rPr kumimoji="1" lang="ja-JP" altLang="en-US" sz="1600" dirty="0" smtClean="0">
                <a:latin typeface="BIZ UDPゴシック" panose="020B0400000000000000" pitchFamily="50" charset="-128"/>
                <a:ea typeface="BIZ UDPゴシック" panose="020B0400000000000000" pitchFamily="50" charset="-128"/>
              </a:rPr>
              <a:t>システム</a:t>
            </a:r>
            <a:endParaRPr kumimoji="1" lang="en-US" altLang="ja-JP" sz="1600" dirty="0" smtClean="0">
              <a:latin typeface="BIZ UDPゴシック" panose="020B0400000000000000" pitchFamily="50" charset="-128"/>
              <a:ea typeface="BIZ UDPゴシック" panose="020B0400000000000000" pitchFamily="50" charset="-128"/>
            </a:endParaRPr>
          </a:p>
          <a:p>
            <a:r>
              <a:rPr lang="ja-JP" altLang="en-US" sz="1600" dirty="0">
                <a:latin typeface="BIZ UDPゴシック" panose="020B0400000000000000" pitchFamily="50" charset="-128"/>
                <a:ea typeface="BIZ UDPゴシック" panose="020B0400000000000000" pitchFamily="50" charset="-128"/>
              </a:rPr>
              <a:t>メール</a:t>
            </a:r>
            <a:endParaRPr kumimoji="1" lang="ja-JP" altLang="en-US" sz="1600" dirty="0">
              <a:latin typeface="BIZ UDPゴシック" panose="020B0400000000000000" pitchFamily="50" charset="-128"/>
              <a:ea typeface="BIZ UDPゴシック" panose="020B0400000000000000" pitchFamily="50" charset="-128"/>
            </a:endParaRPr>
          </a:p>
        </p:txBody>
      </p:sp>
      <p:sp>
        <p:nvSpPr>
          <p:cNvPr id="7" name="テキスト ボックス 12"/>
          <p:cNvSpPr txBox="1"/>
          <p:nvPr/>
        </p:nvSpPr>
        <p:spPr>
          <a:xfrm>
            <a:off x="1515326" y="1835337"/>
            <a:ext cx="1841968" cy="1294261"/>
          </a:xfrm>
          <a:prstGeom prst="rect">
            <a:avLst/>
          </a:prstGeom>
          <a:solidFill>
            <a:schemeClr val="lt1"/>
          </a:solidFill>
          <a:ln w="19050" cmpd="sng">
            <a:solidFill>
              <a:sysClr val="windowText" lastClr="000000"/>
            </a:solidFill>
          </a:ln>
        </p:spPr>
        <p:style>
          <a:lnRef idx="0">
            <a:scrgbClr r="0" g="0" b="0"/>
          </a:lnRef>
          <a:fillRef idx="0">
            <a:scrgbClr r="0" g="0" b="0"/>
          </a:fillRef>
          <a:effectRef idx="0">
            <a:scrgbClr r="0" g="0" b="0"/>
          </a:effectRef>
          <a:fontRef idx="minor">
            <a:schemeClr val="dk1"/>
          </a:fontRef>
        </p:style>
        <p:txBody>
          <a:bodyPr wrap="square" rtlCol="0" anchor="t">
            <a:noAutofit/>
          </a:bodyPr>
          <a:lstStyle/>
          <a:p>
            <a:pPr algn="ctr">
              <a:spcAft>
                <a:spcPts val="0"/>
              </a:spcAft>
            </a:pPr>
            <a:r>
              <a:rPr lang="ja-JP" sz="2400" kern="1200" dirty="0" smtClean="0">
                <a:solidFill>
                  <a:srgbClr val="00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電子契約</a:t>
            </a:r>
            <a:endParaRPr lang="en-US" altLang="ja-JP" sz="2400" kern="1200" dirty="0" smtClean="0">
              <a:solidFill>
                <a:srgbClr val="000000"/>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a:p>
            <a:pPr algn="ctr">
              <a:spcAft>
                <a:spcPts val="0"/>
              </a:spcAft>
            </a:pPr>
            <a:r>
              <a:rPr lang="ja-JP" sz="2400" kern="1200" dirty="0" smtClean="0">
                <a:solidFill>
                  <a:srgbClr val="00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利用</a:t>
            </a:r>
            <a:r>
              <a:rPr lang="ja-JP" altLang="en-US" sz="2400" kern="1200" dirty="0" smtClean="0">
                <a:solidFill>
                  <a:srgbClr val="00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承諾</a:t>
            </a:r>
            <a:r>
              <a:rPr lang="ja-JP" sz="2400" kern="1200" dirty="0" smtClean="0">
                <a:solidFill>
                  <a:srgbClr val="00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書</a:t>
            </a:r>
            <a:r>
              <a:rPr lang="ja-JP" sz="2400" kern="1200" dirty="0">
                <a:solidFill>
                  <a:srgbClr val="00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の提出</a:t>
            </a:r>
            <a:endParaRPr lang="ja-JP" sz="2400" dirty="0">
              <a:effectLst/>
              <a:latin typeface="BIZ UDPゴシック" panose="020B0400000000000000" pitchFamily="50" charset="-128"/>
              <a:ea typeface="BIZ UDPゴシック" panose="020B0400000000000000" pitchFamily="50" charset="-128"/>
              <a:cs typeface="ＭＳ Ｐゴシック" panose="020B0600070205080204" pitchFamily="50" charset="-128"/>
            </a:endParaRPr>
          </a:p>
        </p:txBody>
      </p:sp>
    </p:spTree>
    <p:extLst>
      <p:ext uri="{BB962C8B-B14F-4D97-AF65-F5344CB8AC3E}">
        <p14:creationId xmlns:p14="http://schemas.microsoft.com/office/powerpoint/2010/main" val="65606606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0" y="-1143"/>
            <a:ext cx="12192000" cy="584775"/>
          </a:xfrm>
          <a:prstGeom prst="rect">
            <a:avLst/>
          </a:prstGeom>
          <a:solidFill>
            <a:schemeClr val="accent1">
              <a:lumMod val="75000"/>
            </a:schemeClr>
          </a:solidFill>
        </p:spPr>
        <p:txBody>
          <a:bodyPr wrap="square">
            <a:spAutoFit/>
          </a:bodyPr>
          <a:lstStyle/>
          <a:p>
            <a:pPr algn="ctr"/>
            <a:r>
              <a:rPr lang="ja-JP" altLang="en-US" sz="3200" dirty="0" smtClean="0">
                <a:solidFill>
                  <a:schemeClr val="bg1"/>
                </a:solidFill>
                <a:latin typeface="BIZ UDPゴシック" panose="020B0400000000000000" pitchFamily="50" charset="-128"/>
                <a:ea typeface="BIZ UDPゴシック" panose="020B0400000000000000" pitchFamily="50" charset="-128"/>
              </a:rPr>
              <a:t>電子契約の流れ（電子契約利用承諾書）</a:t>
            </a:r>
            <a:endParaRPr lang="ja-JP" altLang="en-US" sz="3200" dirty="0">
              <a:solidFill>
                <a:schemeClr val="bg1"/>
              </a:solidFill>
              <a:latin typeface="BIZ UDPゴシック" panose="020B0400000000000000" pitchFamily="50" charset="-128"/>
              <a:ea typeface="BIZ UDPゴシック" panose="020B0400000000000000" pitchFamily="50" charset="-128"/>
            </a:endParaRPr>
          </a:p>
        </p:txBody>
      </p:sp>
      <p:pic>
        <p:nvPicPr>
          <p:cNvPr id="7" name="図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1018" y="734094"/>
            <a:ext cx="4210569" cy="5892085"/>
          </a:xfrm>
          <a:prstGeom prst="rect">
            <a:avLst/>
          </a:prstGeom>
        </p:spPr>
      </p:pic>
      <p:sp>
        <p:nvSpPr>
          <p:cNvPr id="8" name="Google Shape;307;p54"/>
          <p:cNvSpPr txBox="1"/>
          <p:nvPr/>
        </p:nvSpPr>
        <p:spPr>
          <a:xfrm>
            <a:off x="5009882" y="1313645"/>
            <a:ext cx="6774287" cy="491973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US" sz="2800" u="sng" dirty="0" err="1" smtClean="0">
                <a:solidFill>
                  <a:schemeClr val="accent1"/>
                </a:solidFill>
                <a:latin typeface="BIZ UDPゴシック" panose="020B0400000000000000" pitchFamily="50" charset="-128"/>
                <a:ea typeface="BIZ UDPゴシック" panose="020B0400000000000000" pitchFamily="50" charset="-128"/>
              </a:rPr>
              <a:t>電子契約利用承諾書の</a:t>
            </a:r>
            <a:r>
              <a:rPr lang="ja-JP" altLang="en-US" sz="2800" u="sng" dirty="0" smtClean="0">
                <a:solidFill>
                  <a:schemeClr val="accent1"/>
                </a:solidFill>
                <a:latin typeface="BIZ UDPゴシック" panose="020B0400000000000000" pitchFamily="50" charset="-128"/>
                <a:ea typeface="BIZ UDPゴシック" panose="020B0400000000000000" pitchFamily="50" charset="-128"/>
              </a:rPr>
              <a:t>提出について</a:t>
            </a:r>
            <a:endParaRPr sz="2800" u="sng" dirty="0">
              <a:solidFill>
                <a:schemeClr val="accent1"/>
              </a:solidFill>
              <a:latin typeface="BIZ UDPゴシック" panose="020B0400000000000000" pitchFamily="50" charset="-128"/>
              <a:ea typeface="BIZ UDPゴシック" panose="020B0400000000000000" pitchFamily="50" charset="-128"/>
            </a:endParaRPr>
          </a:p>
          <a:p>
            <a:pPr marL="0" lvl="0" indent="0" algn="l" rtl="0">
              <a:spcBef>
                <a:spcPts val="0"/>
              </a:spcBef>
              <a:spcAft>
                <a:spcPts val="0"/>
              </a:spcAft>
              <a:buNone/>
            </a:pPr>
            <a:endParaRPr sz="2800" dirty="0">
              <a:solidFill>
                <a:srgbClr val="3D3D3D"/>
              </a:solidFill>
              <a:latin typeface="BIZ UDPゴシック" panose="020B0400000000000000" pitchFamily="50" charset="-128"/>
              <a:ea typeface="BIZ UDPゴシック" panose="020B0400000000000000" pitchFamily="50" charset="-128"/>
            </a:endParaRPr>
          </a:p>
          <a:p>
            <a:pPr marL="0" lvl="0" indent="0" algn="l" rtl="0">
              <a:spcBef>
                <a:spcPts val="0"/>
              </a:spcBef>
              <a:spcAft>
                <a:spcPts val="0"/>
              </a:spcAft>
              <a:buNone/>
            </a:pPr>
            <a:r>
              <a:rPr lang="en-US" sz="2800" dirty="0">
                <a:solidFill>
                  <a:srgbClr val="3D3D3D"/>
                </a:solidFill>
                <a:latin typeface="BIZ UDPゴシック" panose="020B0400000000000000" pitchFamily="50" charset="-128"/>
                <a:ea typeface="BIZ UDPゴシック" panose="020B0400000000000000" pitchFamily="50" charset="-128"/>
              </a:rPr>
              <a:t>・</a:t>
            </a:r>
            <a:r>
              <a:rPr lang="en-US" sz="2800" dirty="0" err="1" smtClean="0">
                <a:solidFill>
                  <a:srgbClr val="3D3D3D"/>
                </a:solidFill>
                <a:latin typeface="BIZ UDPゴシック" panose="020B0400000000000000" pitchFamily="50" charset="-128"/>
                <a:ea typeface="BIZ UDPゴシック" panose="020B0400000000000000" pitchFamily="50" charset="-128"/>
              </a:rPr>
              <a:t>取得</a:t>
            </a:r>
            <a:r>
              <a:rPr lang="ja-JP" altLang="en-US" sz="2800" dirty="0" smtClean="0">
                <a:solidFill>
                  <a:srgbClr val="3D3D3D"/>
                </a:solidFill>
                <a:latin typeface="BIZ UDPゴシック" panose="020B0400000000000000" pitchFamily="50" charset="-128"/>
                <a:ea typeface="BIZ UDPゴシック" panose="020B0400000000000000" pitchFamily="50" charset="-128"/>
              </a:rPr>
              <a:t>方法</a:t>
            </a:r>
            <a:endParaRPr lang="en-US" altLang="ja-JP" sz="2800" dirty="0">
              <a:solidFill>
                <a:srgbClr val="3D3D3D"/>
              </a:solidFill>
              <a:latin typeface="BIZ UDPゴシック" panose="020B0400000000000000" pitchFamily="50" charset="-128"/>
              <a:ea typeface="BIZ UDPゴシック" panose="020B0400000000000000" pitchFamily="50" charset="-128"/>
            </a:endParaRPr>
          </a:p>
          <a:p>
            <a:pPr marL="0" lvl="0" indent="0" algn="l" rtl="0">
              <a:spcBef>
                <a:spcPts val="0"/>
              </a:spcBef>
              <a:spcAft>
                <a:spcPts val="0"/>
              </a:spcAft>
              <a:buNone/>
            </a:pPr>
            <a:r>
              <a:rPr lang="ja-JP" altLang="en-US" sz="2800" dirty="0" smtClean="0">
                <a:solidFill>
                  <a:srgbClr val="3D3D3D"/>
                </a:solidFill>
                <a:latin typeface="BIZ UDPゴシック" panose="020B0400000000000000" pitchFamily="50" charset="-128"/>
                <a:ea typeface="BIZ UDPゴシック" panose="020B0400000000000000" pitchFamily="50" charset="-128"/>
              </a:rPr>
              <a:t>　那覇市</a:t>
            </a:r>
            <a:r>
              <a:rPr lang="ja-JP" altLang="en-US" sz="2800" dirty="0">
                <a:solidFill>
                  <a:srgbClr val="3D3D3D"/>
                </a:solidFill>
                <a:latin typeface="BIZ UDPゴシック" panose="020B0400000000000000" pitchFamily="50" charset="-128"/>
                <a:ea typeface="BIZ UDPゴシック" panose="020B0400000000000000" pitchFamily="50" charset="-128"/>
              </a:rPr>
              <a:t>ホームページ又は</a:t>
            </a:r>
            <a:r>
              <a:rPr lang="ja-JP" altLang="en-US" sz="2800" dirty="0" smtClean="0">
                <a:solidFill>
                  <a:srgbClr val="3D3D3D"/>
                </a:solidFill>
                <a:latin typeface="BIZ UDPゴシック" panose="020B0400000000000000" pitchFamily="50" charset="-128"/>
                <a:ea typeface="BIZ UDPゴシック" panose="020B0400000000000000" pitchFamily="50" charset="-128"/>
              </a:rPr>
              <a:t>案件の</a:t>
            </a:r>
            <a:r>
              <a:rPr lang="ja-JP" altLang="en-US" sz="2800" dirty="0">
                <a:solidFill>
                  <a:srgbClr val="3D3D3D"/>
                </a:solidFill>
                <a:latin typeface="BIZ UDPゴシック" panose="020B0400000000000000" pitchFamily="50" charset="-128"/>
                <a:ea typeface="BIZ UDPゴシック" panose="020B0400000000000000" pitchFamily="50" charset="-128"/>
              </a:rPr>
              <a:t>公告資料</a:t>
            </a:r>
            <a:endParaRPr lang="en-US" altLang="ja-JP" sz="2800" dirty="0">
              <a:solidFill>
                <a:srgbClr val="3D3D3D"/>
              </a:solidFill>
              <a:latin typeface="BIZ UDPゴシック" panose="020B0400000000000000" pitchFamily="50" charset="-128"/>
              <a:ea typeface="BIZ UDPゴシック" panose="020B0400000000000000" pitchFamily="50" charset="-128"/>
            </a:endParaRPr>
          </a:p>
          <a:p>
            <a:pPr marL="0" lvl="0" indent="0" algn="l" rtl="0">
              <a:spcBef>
                <a:spcPts val="0"/>
              </a:spcBef>
              <a:spcAft>
                <a:spcPts val="0"/>
              </a:spcAft>
              <a:buNone/>
            </a:pPr>
            <a:endParaRPr lang="en-US" altLang="ja-JP" sz="2800" dirty="0" smtClean="0">
              <a:solidFill>
                <a:srgbClr val="3D3D3D"/>
              </a:solidFill>
              <a:latin typeface="BIZ UDPゴシック" panose="020B0400000000000000" pitchFamily="50" charset="-128"/>
              <a:ea typeface="BIZ UDPゴシック" panose="020B0400000000000000" pitchFamily="50" charset="-128"/>
            </a:endParaRPr>
          </a:p>
          <a:p>
            <a:pPr marL="0" lvl="0" indent="0" algn="l" rtl="0">
              <a:spcBef>
                <a:spcPts val="0"/>
              </a:spcBef>
              <a:spcAft>
                <a:spcPts val="0"/>
              </a:spcAft>
              <a:buNone/>
            </a:pPr>
            <a:r>
              <a:rPr lang="en-US" altLang="ja-JP" sz="2800" dirty="0" smtClean="0">
                <a:solidFill>
                  <a:srgbClr val="3D3D3D"/>
                </a:solidFill>
                <a:latin typeface="BIZ UDPゴシック" panose="020B0400000000000000" pitchFamily="50" charset="-128"/>
                <a:ea typeface="BIZ UDPゴシック" panose="020B0400000000000000" pitchFamily="50" charset="-128"/>
              </a:rPr>
              <a:t>・</a:t>
            </a:r>
            <a:r>
              <a:rPr lang="ja-JP" altLang="en-US" sz="2800" dirty="0">
                <a:solidFill>
                  <a:srgbClr val="3D3D3D"/>
                </a:solidFill>
                <a:latin typeface="BIZ UDPゴシック" panose="020B0400000000000000" pitchFamily="50" charset="-128"/>
                <a:ea typeface="BIZ UDPゴシック" panose="020B0400000000000000" pitchFamily="50" charset="-128"/>
              </a:rPr>
              <a:t>提出</a:t>
            </a:r>
            <a:r>
              <a:rPr lang="ja-JP" altLang="en-US" sz="2800" dirty="0" smtClean="0">
                <a:solidFill>
                  <a:srgbClr val="3D3D3D"/>
                </a:solidFill>
                <a:latin typeface="BIZ UDPゴシック" panose="020B0400000000000000" pitchFamily="50" charset="-128"/>
                <a:ea typeface="BIZ UDPゴシック" panose="020B0400000000000000" pitchFamily="50" charset="-128"/>
              </a:rPr>
              <a:t>タイミング</a:t>
            </a:r>
            <a:endParaRPr lang="en-US" altLang="ja-JP" sz="2800" dirty="0" smtClean="0">
              <a:solidFill>
                <a:srgbClr val="3D3D3D"/>
              </a:solidFill>
              <a:latin typeface="BIZ UDPゴシック" panose="020B0400000000000000" pitchFamily="50" charset="-128"/>
              <a:ea typeface="BIZ UDPゴシック" panose="020B0400000000000000" pitchFamily="50" charset="-128"/>
            </a:endParaRPr>
          </a:p>
          <a:p>
            <a:pPr marL="0" lvl="0" indent="0" algn="l" rtl="0">
              <a:spcBef>
                <a:spcPts val="0"/>
              </a:spcBef>
              <a:spcAft>
                <a:spcPts val="0"/>
              </a:spcAft>
              <a:buNone/>
            </a:pPr>
            <a:r>
              <a:rPr lang="ja-JP" altLang="en-US" sz="2800" dirty="0">
                <a:solidFill>
                  <a:srgbClr val="3D3D3D"/>
                </a:solidFill>
                <a:latin typeface="BIZ UDPゴシック" panose="020B0400000000000000" pitchFamily="50" charset="-128"/>
                <a:ea typeface="BIZ UDPゴシック" panose="020B0400000000000000" pitchFamily="50" charset="-128"/>
              </a:rPr>
              <a:t>　</a:t>
            </a:r>
            <a:r>
              <a:rPr lang="ja-JP" altLang="en-US" sz="2800" dirty="0" smtClean="0">
                <a:solidFill>
                  <a:srgbClr val="3D3D3D"/>
                </a:solidFill>
                <a:latin typeface="BIZ UDPゴシック" panose="020B0400000000000000" pitchFamily="50" charset="-128"/>
                <a:ea typeface="BIZ UDPゴシック" panose="020B0400000000000000" pitchFamily="50" charset="-128"/>
              </a:rPr>
              <a:t>落札</a:t>
            </a:r>
            <a:r>
              <a:rPr lang="ja-JP" altLang="en-US" sz="2800" dirty="0">
                <a:solidFill>
                  <a:srgbClr val="3D3D3D"/>
                </a:solidFill>
                <a:latin typeface="BIZ UDPゴシック" panose="020B0400000000000000" pitchFamily="50" charset="-128"/>
                <a:ea typeface="BIZ UDPゴシック" panose="020B0400000000000000" pitchFamily="50" charset="-128"/>
              </a:rPr>
              <a:t>候補者になったとき</a:t>
            </a:r>
            <a:endParaRPr lang="en-US" altLang="ja-JP" sz="2800" dirty="0">
              <a:solidFill>
                <a:srgbClr val="3D3D3D"/>
              </a:solidFill>
              <a:latin typeface="BIZ UDPゴシック" panose="020B0400000000000000" pitchFamily="50" charset="-128"/>
              <a:ea typeface="BIZ UDPゴシック" panose="020B0400000000000000" pitchFamily="50" charset="-128"/>
            </a:endParaRPr>
          </a:p>
          <a:p>
            <a:endParaRPr lang="en-US" altLang="ja-JP" sz="2800" dirty="0" smtClean="0">
              <a:solidFill>
                <a:srgbClr val="3D3D3D"/>
              </a:solidFill>
              <a:latin typeface="BIZ UDPゴシック" panose="020B0400000000000000" pitchFamily="50" charset="-128"/>
              <a:ea typeface="BIZ UDPゴシック" panose="020B0400000000000000" pitchFamily="50" charset="-128"/>
            </a:endParaRPr>
          </a:p>
          <a:p>
            <a:r>
              <a:rPr lang="ja-JP" altLang="en-US" sz="2800" dirty="0" smtClean="0">
                <a:solidFill>
                  <a:srgbClr val="3D3D3D"/>
                </a:solidFill>
                <a:latin typeface="BIZ UDPゴシック" panose="020B0400000000000000" pitchFamily="50" charset="-128"/>
                <a:ea typeface="BIZ UDPゴシック" panose="020B0400000000000000" pitchFamily="50" charset="-128"/>
              </a:rPr>
              <a:t>・</a:t>
            </a:r>
            <a:r>
              <a:rPr lang="ja-JP" altLang="en-US" sz="2800" dirty="0">
                <a:solidFill>
                  <a:srgbClr val="3D3D3D"/>
                </a:solidFill>
                <a:latin typeface="BIZ UDPゴシック" panose="020B0400000000000000" pitchFamily="50" charset="-128"/>
                <a:ea typeface="BIZ UDPゴシック" panose="020B0400000000000000" pitchFamily="50" charset="-128"/>
              </a:rPr>
              <a:t>提出</a:t>
            </a:r>
            <a:r>
              <a:rPr lang="ja-JP" altLang="en-US" sz="2800" dirty="0" smtClean="0">
                <a:solidFill>
                  <a:srgbClr val="3D3D3D"/>
                </a:solidFill>
                <a:latin typeface="BIZ UDPゴシック" panose="020B0400000000000000" pitchFamily="50" charset="-128"/>
                <a:ea typeface="BIZ UDPゴシック" panose="020B0400000000000000" pitchFamily="50" charset="-128"/>
              </a:rPr>
              <a:t>方法</a:t>
            </a:r>
            <a:endParaRPr lang="en-US" altLang="ja-JP" sz="2800" dirty="0" smtClean="0">
              <a:solidFill>
                <a:srgbClr val="3D3D3D"/>
              </a:solidFill>
              <a:latin typeface="BIZ UDPゴシック" panose="020B0400000000000000" pitchFamily="50" charset="-128"/>
              <a:ea typeface="BIZ UDPゴシック" panose="020B0400000000000000" pitchFamily="50" charset="-128"/>
            </a:endParaRPr>
          </a:p>
          <a:p>
            <a:r>
              <a:rPr lang="ja-JP" altLang="en-US" sz="2800" dirty="0">
                <a:solidFill>
                  <a:srgbClr val="3D3D3D"/>
                </a:solidFill>
                <a:latin typeface="BIZ UDPゴシック" panose="020B0400000000000000" pitchFamily="50" charset="-128"/>
                <a:ea typeface="BIZ UDPゴシック" panose="020B0400000000000000" pitchFamily="50" charset="-128"/>
              </a:rPr>
              <a:t>　</a:t>
            </a:r>
            <a:r>
              <a:rPr lang="ja-JP" altLang="en-US" sz="2800" dirty="0" smtClean="0">
                <a:solidFill>
                  <a:srgbClr val="3D3D3D"/>
                </a:solidFill>
                <a:latin typeface="BIZ UDPゴシック" panose="020B0400000000000000" pitchFamily="50" charset="-128"/>
                <a:ea typeface="BIZ UDPゴシック" panose="020B0400000000000000" pitchFamily="50" charset="-128"/>
              </a:rPr>
              <a:t>電子入札システムにて資格</a:t>
            </a:r>
            <a:r>
              <a:rPr lang="ja-JP" altLang="en-US" sz="2800" dirty="0">
                <a:solidFill>
                  <a:srgbClr val="3D3D3D"/>
                </a:solidFill>
                <a:latin typeface="BIZ UDPゴシック" panose="020B0400000000000000" pitchFamily="50" charset="-128"/>
                <a:ea typeface="BIZ UDPゴシック" panose="020B0400000000000000" pitchFamily="50" charset="-128"/>
              </a:rPr>
              <a:t>審査資料</a:t>
            </a:r>
            <a:r>
              <a:rPr lang="ja-JP" altLang="en-US" sz="2800" dirty="0" smtClean="0">
                <a:solidFill>
                  <a:srgbClr val="3D3D3D"/>
                </a:solidFill>
                <a:latin typeface="BIZ UDPゴシック" panose="020B0400000000000000" pitchFamily="50" charset="-128"/>
                <a:ea typeface="BIZ UDPゴシック" panose="020B0400000000000000" pitchFamily="50" charset="-128"/>
              </a:rPr>
              <a:t>と</a:t>
            </a:r>
            <a:endParaRPr lang="en-US" altLang="ja-JP" sz="2800" dirty="0" smtClean="0">
              <a:solidFill>
                <a:srgbClr val="3D3D3D"/>
              </a:solidFill>
              <a:latin typeface="BIZ UDPゴシック" panose="020B0400000000000000" pitchFamily="50" charset="-128"/>
              <a:ea typeface="BIZ UDPゴシック" panose="020B0400000000000000" pitchFamily="50" charset="-128"/>
            </a:endParaRPr>
          </a:p>
          <a:p>
            <a:r>
              <a:rPr lang="ja-JP" altLang="en-US" sz="2800" dirty="0">
                <a:solidFill>
                  <a:srgbClr val="3D3D3D"/>
                </a:solidFill>
                <a:latin typeface="BIZ UDPゴシック" panose="020B0400000000000000" pitchFamily="50" charset="-128"/>
                <a:ea typeface="BIZ UDPゴシック" panose="020B0400000000000000" pitchFamily="50" charset="-128"/>
              </a:rPr>
              <a:t>　</a:t>
            </a:r>
            <a:r>
              <a:rPr lang="ja-JP" altLang="en-US" sz="2800" dirty="0" smtClean="0">
                <a:solidFill>
                  <a:srgbClr val="3D3D3D"/>
                </a:solidFill>
                <a:latin typeface="BIZ UDPゴシック" panose="020B0400000000000000" pitchFamily="50" charset="-128"/>
                <a:ea typeface="BIZ UDPゴシック" panose="020B0400000000000000" pitchFamily="50" charset="-128"/>
              </a:rPr>
              <a:t>一緒に</a:t>
            </a:r>
            <a:endParaRPr lang="en-US" altLang="ja-JP" sz="2800" dirty="0" smtClean="0">
              <a:solidFill>
                <a:srgbClr val="3D3D3D"/>
              </a:solidFill>
              <a:latin typeface="BIZ UDPゴシック" panose="020B0400000000000000" pitchFamily="50" charset="-128"/>
              <a:ea typeface="BIZ UDPゴシック" panose="020B0400000000000000" pitchFamily="50" charset="-128"/>
            </a:endParaRPr>
          </a:p>
          <a:p>
            <a:endParaRPr lang="en-US" altLang="ja-JP" sz="2800" dirty="0">
              <a:solidFill>
                <a:srgbClr val="3D3D3D"/>
              </a:solidFill>
              <a:latin typeface="BIZ UDPゴシック" panose="020B0400000000000000" pitchFamily="50" charset="-128"/>
              <a:ea typeface="BIZ UDPゴシック" panose="020B0400000000000000" pitchFamily="50" charset="-128"/>
            </a:endParaRPr>
          </a:p>
        </p:txBody>
      </p:sp>
      <p:sp>
        <p:nvSpPr>
          <p:cNvPr id="2" name="テキスト ボックス 1"/>
          <p:cNvSpPr txBox="1"/>
          <p:nvPr/>
        </p:nvSpPr>
        <p:spPr>
          <a:xfrm>
            <a:off x="1484027" y="4392118"/>
            <a:ext cx="1019331" cy="523220"/>
          </a:xfrm>
          <a:prstGeom prst="rect">
            <a:avLst/>
          </a:prstGeom>
          <a:solidFill>
            <a:schemeClr val="bg1"/>
          </a:solidFill>
          <a:ln>
            <a:solidFill>
              <a:schemeClr val="accent1">
                <a:shade val="50000"/>
              </a:schemeClr>
            </a:solidFill>
          </a:ln>
        </p:spPr>
        <p:txBody>
          <a:bodyPr wrap="square" rtlCol="0" anchor="ctr" anchorCtr="1">
            <a:spAutoFit/>
          </a:bodyPr>
          <a:lstStyle/>
          <a:p>
            <a:r>
              <a:rPr kumimoji="1" lang="ja-JP" altLang="en-US" sz="2800" dirty="0" smtClean="0">
                <a:solidFill>
                  <a:srgbClr val="FF0000"/>
                </a:solidFill>
                <a:latin typeface="BIZ UDPゴシック" panose="020B0400000000000000" pitchFamily="50" charset="-128"/>
                <a:ea typeface="BIZ UDPゴシック" panose="020B0400000000000000" pitchFamily="50" charset="-128"/>
              </a:rPr>
              <a:t>見本</a:t>
            </a:r>
            <a:endParaRPr kumimoji="1" lang="ja-JP" altLang="en-US" sz="2800" dirty="0">
              <a:solidFill>
                <a:srgbClr val="FF0000"/>
              </a:solidFill>
              <a:latin typeface="BIZ UDPゴシック" panose="020B0400000000000000" pitchFamily="50" charset="-128"/>
              <a:ea typeface="BIZ UDPゴシック" panose="020B0400000000000000" pitchFamily="50" charset="-128"/>
            </a:endParaRPr>
          </a:p>
        </p:txBody>
      </p:sp>
      <p:sp>
        <p:nvSpPr>
          <p:cNvPr id="3" name="正方形/長方形 2"/>
          <p:cNvSpPr/>
          <p:nvPr/>
        </p:nvSpPr>
        <p:spPr>
          <a:xfrm>
            <a:off x="5320968" y="6105271"/>
            <a:ext cx="4431021" cy="369332"/>
          </a:xfrm>
          <a:prstGeom prst="rect">
            <a:avLst/>
          </a:prstGeom>
        </p:spPr>
        <p:txBody>
          <a:bodyPr wrap="none">
            <a:spAutoFit/>
          </a:bodyPr>
          <a:lstStyle/>
          <a:p>
            <a:r>
              <a:rPr lang="en-US" altLang="ja-JP" dirty="0">
                <a:solidFill>
                  <a:srgbClr val="3D3D3D"/>
                </a:solidFill>
                <a:latin typeface="BIZ UDPゴシック" panose="020B0400000000000000" pitchFamily="50" charset="-128"/>
                <a:ea typeface="BIZ UDPゴシック" panose="020B0400000000000000" pitchFamily="50" charset="-128"/>
              </a:rPr>
              <a:t>※</a:t>
            </a:r>
            <a:r>
              <a:rPr lang="ja-JP" altLang="en-US" dirty="0">
                <a:solidFill>
                  <a:srgbClr val="3D3D3D"/>
                </a:solidFill>
                <a:latin typeface="BIZ UDPゴシック" panose="020B0400000000000000" pitchFamily="50" charset="-128"/>
                <a:ea typeface="BIZ UDPゴシック" panose="020B0400000000000000" pitchFamily="50" charset="-128"/>
              </a:rPr>
              <a:t>電子契約を希望しない場合は</a:t>
            </a:r>
            <a:r>
              <a:rPr lang="ja-JP" altLang="en-US" dirty="0" smtClean="0">
                <a:solidFill>
                  <a:srgbClr val="3D3D3D"/>
                </a:solidFill>
                <a:latin typeface="BIZ UDPゴシック" panose="020B0400000000000000" pitchFamily="50" charset="-128"/>
                <a:ea typeface="BIZ UDPゴシック" panose="020B0400000000000000" pitchFamily="50" charset="-128"/>
              </a:rPr>
              <a:t>提出不要。</a:t>
            </a:r>
            <a:endParaRPr lang="ja-JP" altLang="en-US" dirty="0">
              <a:solidFill>
                <a:srgbClr val="3D3D3D"/>
              </a:solidFill>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361666524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0" y="-1143"/>
            <a:ext cx="12192000" cy="584775"/>
          </a:xfrm>
          <a:prstGeom prst="rect">
            <a:avLst/>
          </a:prstGeom>
          <a:solidFill>
            <a:schemeClr val="accent1">
              <a:lumMod val="75000"/>
            </a:schemeClr>
          </a:solidFill>
        </p:spPr>
        <p:txBody>
          <a:bodyPr wrap="square">
            <a:spAutoFit/>
          </a:bodyPr>
          <a:lstStyle/>
          <a:p>
            <a:pPr algn="ctr"/>
            <a:r>
              <a:rPr lang="ja-JP" altLang="en-US" sz="3200" dirty="0" smtClean="0">
                <a:solidFill>
                  <a:schemeClr val="bg1"/>
                </a:solidFill>
                <a:latin typeface="BIZ UDPゴシック" panose="020B0400000000000000" pitchFamily="50" charset="-128"/>
                <a:ea typeface="BIZ UDPゴシック" panose="020B0400000000000000" pitchFamily="50" charset="-128"/>
              </a:rPr>
              <a:t>電子契約の流れ（契約締結日と工期）</a:t>
            </a:r>
            <a:endParaRPr lang="ja-JP" altLang="en-US" sz="3200" dirty="0">
              <a:solidFill>
                <a:schemeClr val="bg1"/>
              </a:solidFill>
              <a:latin typeface="BIZ UDPゴシック" panose="020B0400000000000000" pitchFamily="50" charset="-128"/>
              <a:ea typeface="BIZ UDPゴシック" panose="020B0400000000000000" pitchFamily="50" charset="-128"/>
            </a:endParaRPr>
          </a:p>
        </p:txBody>
      </p:sp>
      <p:sp>
        <p:nvSpPr>
          <p:cNvPr id="8" name="Google Shape;307;p54"/>
          <p:cNvSpPr txBox="1"/>
          <p:nvPr/>
        </p:nvSpPr>
        <p:spPr>
          <a:xfrm>
            <a:off x="594230" y="892539"/>
            <a:ext cx="11172592" cy="5532323"/>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ja-JP" altLang="en-US" sz="2800" u="sng" dirty="0" smtClean="0">
                <a:solidFill>
                  <a:schemeClr val="accent1"/>
                </a:solidFill>
                <a:latin typeface="BIZ UDPゴシック" panose="020B0400000000000000" pitchFamily="50" charset="-128"/>
                <a:ea typeface="BIZ UDPゴシック" panose="020B0400000000000000" pitchFamily="50" charset="-128"/>
              </a:rPr>
              <a:t>契約締結日と工期の記入方法が変わります。</a:t>
            </a:r>
            <a:endParaRPr sz="2800" u="sng" dirty="0">
              <a:solidFill>
                <a:schemeClr val="accent1"/>
              </a:solidFill>
              <a:latin typeface="BIZ UDPゴシック" panose="020B0400000000000000" pitchFamily="50" charset="-128"/>
              <a:ea typeface="BIZ UDPゴシック" panose="020B0400000000000000" pitchFamily="50" charset="-128"/>
            </a:endParaRPr>
          </a:p>
          <a:p>
            <a:pPr marL="0" lvl="0" indent="0" algn="l" rtl="0">
              <a:spcBef>
                <a:spcPts val="0"/>
              </a:spcBef>
              <a:spcAft>
                <a:spcPts val="0"/>
              </a:spcAft>
              <a:buNone/>
            </a:pPr>
            <a:endParaRPr lang="en-US" sz="2800" dirty="0" smtClean="0">
              <a:solidFill>
                <a:srgbClr val="3D3D3D"/>
              </a:solidFill>
              <a:latin typeface="BIZ UDPゴシック" panose="020B0400000000000000" pitchFamily="50" charset="-128"/>
              <a:ea typeface="BIZ UDPゴシック" panose="020B0400000000000000" pitchFamily="50" charset="-128"/>
            </a:endParaRPr>
          </a:p>
          <a:p>
            <a:pPr lvl="0"/>
            <a:r>
              <a:rPr lang="ja-JP" altLang="en-US" sz="2800" dirty="0" smtClean="0">
                <a:solidFill>
                  <a:srgbClr val="3D3D3D"/>
                </a:solidFill>
                <a:latin typeface="BIZ UDPゴシック" panose="020B0400000000000000" pitchFamily="50" charset="-128"/>
                <a:ea typeface="BIZ UDPゴシック" panose="020B0400000000000000" pitchFamily="50" charset="-128"/>
              </a:rPr>
              <a:t>・紙契約書</a:t>
            </a:r>
            <a:endParaRPr lang="en-US" altLang="ja-JP" sz="2800" dirty="0" smtClean="0">
              <a:solidFill>
                <a:srgbClr val="3D3D3D"/>
              </a:solidFill>
              <a:latin typeface="BIZ UDPゴシック" panose="020B0400000000000000" pitchFamily="50" charset="-128"/>
              <a:ea typeface="BIZ UDPゴシック" panose="020B0400000000000000" pitchFamily="50" charset="-128"/>
            </a:endParaRPr>
          </a:p>
          <a:p>
            <a:pPr lvl="0"/>
            <a:r>
              <a:rPr lang="ja-JP" altLang="en-US" sz="2800" dirty="0">
                <a:solidFill>
                  <a:srgbClr val="3D3D3D"/>
                </a:solidFill>
                <a:latin typeface="BIZ UDPゴシック" panose="020B0400000000000000" pitchFamily="50" charset="-128"/>
                <a:ea typeface="BIZ UDPゴシック" panose="020B0400000000000000" pitchFamily="50" charset="-128"/>
              </a:rPr>
              <a:t>　</a:t>
            </a:r>
            <a:r>
              <a:rPr lang="ja-JP" altLang="en-US" sz="2800" dirty="0" smtClean="0">
                <a:solidFill>
                  <a:srgbClr val="3D3D3D"/>
                </a:solidFill>
                <a:latin typeface="BIZ UDPゴシック" panose="020B0400000000000000" pitchFamily="50" charset="-128"/>
                <a:ea typeface="BIZ UDPゴシック" panose="020B0400000000000000" pitchFamily="50" charset="-128"/>
              </a:rPr>
              <a:t>契約締結日と工期の記入は、那覇市が公印押印時に行っています。</a:t>
            </a:r>
            <a:endParaRPr lang="en-US" sz="2800" dirty="0" smtClean="0">
              <a:solidFill>
                <a:srgbClr val="3D3D3D"/>
              </a:solidFill>
              <a:latin typeface="BIZ UDPゴシック" panose="020B0400000000000000" pitchFamily="50" charset="-128"/>
              <a:ea typeface="BIZ UDPゴシック" panose="020B0400000000000000" pitchFamily="50" charset="-128"/>
            </a:endParaRPr>
          </a:p>
          <a:p>
            <a:pPr marL="0" lvl="0" indent="0" algn="l" rtl="0">
              <a:spcBef>
                <a:spcPts val="0"/>
              </a:spcBef>
              <a:spcAft>
                <a:spcPts val="0"/>
              </a:spcAft>
              <a:buNone/>
            </a:pPr>
            <a:r>
              <a:rPr lang="ja-JP" altLang="en-US" sz="2800" dirty="0">
                <a:solidFill>
                  <a:srgbClr val="3D3D3D"/>
                </a:solidFill>
                <a:latin typeface="BIZ UDPゴシック" panose="020B0400000000000000" pitchFamily="50" charset="-128"/>
                <a:ea typeface="BIZ UDPゴシック" panose="020B0400000000000000" pitchFamily="50" charset="-128"/>
              </a:rPr>
              <a:t>　</a:t>
            </a:r>
            <a:r>
              <a:rPr lang="ja-JP" altLang="en-US" sz="2800" dirty="0" smtClean="0">
                <a:solidFill>
                  <a:srgbClr val="3D3D3D"/>
                </a:solidFill>
                <a:latin typeface="BIZ UDPゴシック" panose="020B0400000000000000" pitchFamily="50" charset="-128"/>
                <a:ea typeface="BIZ UDPゴシック" panose="020B0400000000000000" pitchFamily="50" charset="-128"/>
              </a:rPr>
              <a:t>↓</a:t>
            </a:r>
            <a:endParaRPr lang="en-US" altLang="ja-JP" sz="2800" dirty="0" smtClean="0">
              <a:solidFill>
                <a:srgbClr val="3D3D3D"/>
              </a:solidFill>
              <a:latin typeface="BIZ UDPゴシック" panose="020B0400000000000000" pitchFamily="50" charset="-128"/>
              <a:ea typeface="BIZ UDPゴシック" panose="020B0400000000000000" pitchFamily="50" charset="-128"/>
            </a:endParaRPr>
          </a:p>
          <a:p>
            <a:pPr marL="0" lvl="0" indent="0" algn="l" rtl="0">
              <a:spcBef>
                <a:spcPts val="0"/>
              </a:spcBef>
              <a:spcAft>
                <a:spcPts val="0"/>
              </a:spcAft>
              <a:buNone/>
            </a:pPr>
            <a:r>
              <a:rPr lang="ja-JP" altLang="en-US" sz="2800" dirty="0" smtClean="0">
                <a:solidFill>
                  <a:srgbClr val="3D3D3D"/>
                </a:solidFill>
                <a:latin typeface="BIZ UDPゴシック" panose="020B0400000000000000" pitchFamily="50" charset="-128"/>
                <a:ea typeface="BIZ UDPゴシック" panose="020B0400000000000000" pitchFamily="50" charset="-128"/>
              </a:rPr>
              <a:t>・電子契約</a:t>
            </a:r>
            <a:endParaRPr lang="en-US" altLang="ja-JP" sz="2800" dirty="0" smtClean="0">
              <a:solidFill>
                <a:srgbClr val="3D3D3D"/>
              </a:solidFill>
              <a:latin typeface="BIZ UDPゴシック" panose="020B0400000000000000" pitchFamily="50" charset="-128"/>
              <a:ea typeface="BIZ UDPゴシック" panose="020B0400000000000000" pitchFamily="50" charset="-128"/>
            </a:endParaRPr>
          </a:p>
          <a:p>
            <a:r>
              <a:rPr lang="ja-JP" altLang="en-US" sz="2800" dirty="0">
                <a:solidFill>
                  <a:srgbClr val="3D3D3D"/>
                </a:solidFill>
                <a:latin typeface="BIZ UDPゴシック" panose="020B0400000000000000" pitchFamily="50" charset="-128"/>
                <a:ea typeface="BIZ UDPゴシック" panose="020B0400000000000000" pitchFamily="50" charset="-128"/>
              </a:rPr>
              <a:t>　</a:t>
            </a:r>
            <a:r>
              <a:rPr lang="ja-JP" altLang="en-US" sz="2800" u="sng" dirty="0" smtClean="0">
                <a:solidFill>
                  <a:srgbClr val="3D3D3D"/>
                </a:solidFill>
                <a:latin typeface="BIZ UDPゴシック" panose="020B0400000000000000" pitchFamily="50" charset="-128"/>
                <a:ea typeface="BIZ UDPゴシック" panose="020B0400000000000000" pitchFamily="50" charset="-128"/>
              </a:rPr>
              <a:t>電子契約データを市がアップロードする段階で、契約締結日、工期や</a:t>
            </a:r>
            <a:r>
              <a:rPr lang="ja-JP" altLang="en-US" sz="2800" u="sng" dirty="0">
                <a:solidFill>
                  <a:srgbClr val="3D3D3D"/>
                </a:solidFill>
                <a:latin typeface="BIZ UDPゴシック" panose="020B0400000000000000" pitchFamily="50" charset="-128"/>
                <a:ea typeface="BIZ UDPゴシック" panose="020B0400000000000000" pitchFamily="50" charset="-128"/>
              </a:rPr>
              <a:t>事業者の</a:t>
            </a:r>
            <a:r>
              <a:rPr lang="ja-JP" altLang="en-US" sz="2800" u="sng" dirty="0" smtClean="0">
                <a:solidFill>
                  <a:srgbClr val="3D3D3D"/>
                </a:solidFill>
                <a:latin typeface="BIZ UDPゴシック" panose="020B0400000000000000" pitchFamily="50" charset="-128"/>
                <a:ea typeface="BIZ UDPゴシック" panose="020B0400000000000000" pitchFamily="50" charset="-128"/>
              </a:rPr>
              <a:t>商号、代表者名などを</a:t>
            </a:r>
            <a:r>
              <a:rPr lang="ja-JP" altLang="en-US" sz="2800" u="sng" dirty="0">
                <a:solidFill>
                  <a:srgbClr val="3D3D3D"/>
                </a:solidFill>
                <a:latin typeface="BIZ UDPゴシック" panose="020B0400000000000000" pitchFamily="50" charset="-128"/>
                <a:ea typeface="BIZ UDPゴシック" panose="020B0400000000000000" pitchFamily="50" charset="-128"/>
              </a:rPr>
              <a:t>記載</a:t>
            </a:r>
            <a:r>
              <a:rPr lang="ja-JP" altLang="en-US" sz="2800" u="sng" dirty="0" smtClean="0">
                <a:solidFill>
                  <a:srgbClr val="3D3D3D"/>
                </a:solidFill>
                <a:latin typeface="BIZ UDPゴシック" panose="020B0400000000000000" pitchFamily="50" charset="-128"/>
                <a:ea typeface="BIZ UDPゴシック" panose="020B0400000000000000" pitchFamily="50" charset="-128"/>
              </a:rPr>
              <a:t>します。</a:t>
            </a:r>
            <a:endParaRPr lang="en-US" altLang="ja-JP" sz="2800" u="sng" dirty="0" smtClean="0">
              <a:solidFill>
                <a:srgbClr val="3D3D3D"/>
              </a:solidFill>
              <a:latin typeface="BIZ UDPゴシック" panose="020B0400000000000000" pitchFamily="50" charset="-128"/>
              <a:ea typeface="BIZ UDPゴシック" panose="020B0400000000000000" pitchFamily="50" charset="-128"/>
            </a:endParaRPr>
          </a:p>
          <a:p>
            <a:pPr lvl="0"/>
            <a:r>
              <a:rPr lang="ja-JP" altLang="en-US" sz="2800" dirty="0" smtClean="0">
                <a:solidFill>
                  <a:srgbClr val="3D3D3D"/>
                </a:solidFill>
                <a:latin typeface="BIZ UDPゴシック" panose="020B0400000000000000" pitchFamily="50" charset="-128"/>
                <a:ea typeface="BIZ UDPゴシック" panose="020B0400000000000000" pitchFamily="50" charset="-128"/>
              </a:rPr>
              <a:t>　</a:t>
            </a:r>
            <a:endParaRPr lang="en-US" altLang="ja-JP" sz="2000" dirty="0">
              <a:solidFill>
                <a:srgbClr val="3D3D3D"/>
              </a:solidFill>
              <a:latin typeface="BIZ UDPゴシック" panose="020B0400000000000000" pitchFamily="50" charset="-128"/>
              <a:ea typeface="BIZ UDPゴシック" panose="020B0400000000000000" pitchFamily="50" charset="-128"/>
            </a:endParaRPr>
          </a:p>
          <a:p>
            <a:pPr lvl="0"/>
            <a:r>
              <a:rPr lang="en-US" altLang="ja-JP" sz="2000" dirty="0" smtClean="0">
                <a:solidFill>
                  <a:srgbClr val="3D3D3D"/>
                </a:solidFill>
                <a:latin typeface="BIZ UDPゴシック" panose="020B0400000000000000" pitchFamily="50" charset="-128"/>
                <a:ea typeface="BIZ UDPゴシック" panose="020B0400000000000000" pitchFamily="50" charset="-128"/>
              </a:rPr>
              <a:t>※</a:t>
            </a:r>
            <a:r>
              <a:rPr lang="ja-JP" altLang="en-US" sz="2000" dirty="0" smtClean="0">
                <a:solidFill>
                  <a:srgbClr val="3D3D3D"/>
                </a:solidFill>
                <a:latin typeface="BIZ UDPゴシック" panose="020B0400000000000000" pitchFamily="50" charset="-128"/>
                <a:ea typeface="BIZ UDPゴシック" panose="020B0400000000000000" pitchFamily="50" charset="-128"/>
              </a:rPr>
              <a:t>電子</a:t>
            </a:r>
            <a:r>
              <a:rPr lang="ja-JP" altLang="en-US" sz="2000" dirty="0">
                <a:solidFill>
                  <a:srgbClr val="3D3D3D"/>
                </a:solidFill>
                <a:latin typeface="BIZ UDPゴシック" panose="020B0400000000000000" pitchFamily="50" charset="-128"/>
                <a:ea typeface="BIZ UDPゴシック" panose="020B0400000000000000" pitchFamily="50" charset="-128"/>
              </a:rPr>
              <a:t>契約</a:t>
            </a:r>
            <a:r>
              <a:rPr lang="ja-JP" altLang="en-US" sz="2000" dirty="0" smtClean="0">
                <a:solidFill>
                  <a:srgbClr val="3D3D3D"/>
                </a:solidFill>
                <a:latin typeface="BIZ UDPゴシック" panose="020B0400000000000000" pitchFamily="50" charset="-128"/>
                <a:ea typeface="BIZ UDPゴシック" panose="020B0400000000000000" pitchFamily="50" charset="-128"/>
              </a:rPr>
              <a:t>データ（案）の作成や</a:t>
            </a:r>
            <a:r>
              <a:rPr lang="ja-JP" altLang="en-US" sz="2000" dirty="0">
                <a:solidFill>
                  <a:srgbClr val="3D3D3D"/>
                </a:solidFill>
                <a:latin typeface="BIZ UDPゴシック" panose="020B0400000000000000" pitchFamily="50" charset="-128"/>
                <a:ea typeface="BIZ UDPゴシック" panose="020B0400000000000000" pitchFamily="50" charset="-128"/>
              </a:rPr>
              <a:t>、その後の事業者</a:t>
            </a:r>
            <a:r>
              <a:rPr lang="ja-JP" altLang="en-US" sz="2000" dirty="0" smtClean="0">
                <a:solidFill>
                  <a:srgbClr val="3D3D3D"/>
                </a:solidFill>
                <a:latin typeface="BIZ UDPゴシック" panose="020B0400000000000000" pitchFamily="50" charset="-128"/>
                <a:ea typeface="BIZ UDPゴシック" panose="020B0400000000000000" pitchFamily="50" charset="-128"/>
              </a:rPr>
              <a:t>様側における確認・承認（同意）作業時間の確保の　ため</a:t>
            </a:r>
            <a:r>
              <a:rPr lang="ja-JP" altLang="en-US" sz="2000" dirty="0">
                <a:solidFill>
                  <a:srgbClr val="3D3D3D"/>
                </a:solidFill>
                <a:latin typeface="BIZ UDPゴシック" panose="020B0400000000000000" pitchFamily="50" charset="-128"/>
                <a:ea typeface="BIZ UDPゴシック" panose="020B0400000000000000" pitchFamily="50" charset="-128"/>
              </a:rPr>
              <a:t>、基本的に、</a:t>
            </a:r>
            <a:r>
              <a:rPr lang="ja-JP" altLang="en-US" sz="2000" dirty="0" smtClean="0">
                <a:solidFill>
                  <a:srgbClr val="3D3D3D"/>
                </a:solidFill>
                <a:latin typeface="BIZ UDPゴシック" panose="020B0400000000000000" pitchFamily="50" charset="-128"/>
                <a:ea typeface="BIZ UDPゴシック" panose="020B0400000000000000" pitchFamily="50" charset="-128"/>
              </a:rPr>
              <a:t>落札者決定通知の翌日から起算して７日後</a:t>
            </a:r>
            <a:r>
              <a:rPr lang="ja-JP" altLang="en-US" sz="2000" dirty="0">
                <a:solidFill>
                  <a:srgbClr val="3D3D3D"/>
                </a:solidFill>
                <a:latin typeface="BIZ UDPゴシック" panose="020B0400000000000000" pitchFamily="50" charset="-128"/>
                <a:ea typeface="BIZ UDPゴシック" panose="020B0400000000000000" pitchFamily="50" charset="-128"/>
              </a:rPr>
              <a:t>を</a:t>
            </a:r>
            <a:r>
              <a:rPr lang="ja-JP" altLang="en-US" sz="2000" dirty="0" smtClean="0">
                <a:solidFill>
                  <a:srgbClr val="3D3D3D"/>
                </a:solidFill>
                <a:latin typeface="BIZ UDPゴシック" panose="020B0400000000000000" pitchFamily="50" charset="-128"/>
                <a:ea typeface="BIZ UDPゴシック" panose="020B0400000000000000" pitchFamily="50" charset="-128"/>
              </a:rPr>
              <a:t>契約締結日として設定いたします</a:t>
            </a:r>
            <a:r>
              <a:rPr lang="ja-JP" altLang="en-US" sz="2000" dirty="0">
                <a:solidFill>
                  <a:srgbClr val="3D3D3D"/>
                </a:solidFill>
                <a:latin typeface="BIZ UDPゴシック" panose="020B0400000000000000" pitchFamily="50" charset="-128"/>
                <a:ea typeface="BIZ UDPゴシック" panose="020B0400000000000000" pitchFamily="50" charset="-128"/>
              </a:rPr>
              <a:t>。</a:t>
            </a:r>
            <a:endParaRPr lang="en-US" altLang="ja-JP" sz="2000" dirty="0">
              <a:solidFill>
                <a:srgbClr val="3D3D3D"/>
              </a:solidFill>
              <a:latin typeface="BIZ UDPゴシック" panose="020B0400000000000000" pitchFamily="50" charset="-128"/>
              <a:ea typeface="BIZ UDPゴシック" panose="020B0400000000000000" pitchFamily="50" charset="-128"/>
            </a:endParaRPr>
          </a:p>
          <a:p>
            <a:pPr lvl="0"/>
            <a:endParaRPr lang="en-US" altLang="ja-JP" sz="2000" dirty="0" smtClean="0">
              <a:solidFill>
                <a:srgbClr val="3D3D3D"/>
              </a:solidFill>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160381403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0" y="-1143"/>
            <a:ext cx="12192000" cy="584775"/>
          </a:xfrm>
          <a:prstGeom prst="rect">
            <a:avLst/>
          </a:prstGeom>
          <a:solidFill>
            <a:schemeClr val="accent1">
              <a:lumMod val="75000"/>
            </a:schemeClr>
          </a:solidFill>
        </p:spPr>
        <p:txBody>
          <a:bodyPr wrap="square">
            <a:spAutoFit/>
          </a:bodyPr>
          <a:lstStyle/>
          <a:p>
            <a:pPr algn="ctr"/>
            <a:r>
              <a:rPr lang="ja-JP" altLang="en-US" sz="3200" dirty="0" smtClean="0">
                <a:solidFill>
                  <a:schemeClr val="bg1"/>
                </a:solidFill>
                <a:latin typeface="BIZ UDPゴシック" panose="020B0400000000000000" pitchFamily="50" charset="-128"/>
                <a:ea typeface="BIZ UDPゴシック" panose="020B0400000000000000" pitchFamily="50" charset="-128"/>
              </a:rPr>
              <a:t>電子契約の流れ（電子署名）</a:t>
            </a:r>
            <a:endParaRPr lang="ja-JP" altLang="en-US" sz="3200" dirty="0">
              <a:solidFill>
                <a:schemeClr val="bg1"/>
              </a:solidFill>
              <a:latin typeface="BIZ UDPゴシック" panose="020B0400000000000000" pitchFamily="50" charset="-128"/>
              <a:ea typeface="BIZ UDPゴシック" panose="020B0400000000000000" pitchFamily="50" charset="-128"/>
            </a:endParaRPr>
          </a:p>
        </p:txBody>
      </p:sp>
      <p:sp>
        <p:nvSpPr>
          <p:cNvPr id="2" name="右矢印 1"/>
          <p:cNvSpPr/>
          <p:nvPr/>
        </p:nvSpPr>
        <p:spPr>
          <a:xfrm>
            <a:off x="654341" y="2801922"/>
            <a:ext cx="11081857" cy="402671"/>
          </a:xfrm>
          <a:prstGeom prst="rightArrow">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 name="正方形/長方形 2"/>
          <p:cNvSpPr/>
          <p:nvPr/>
        </p:nvSpPr>
        <p:spPr>
          <a:xfrm>
            <a:off x="1627464" y="2499917"/>
            <a:ext cx="201336" cy="1006679"/>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正方形/長方形 5"/>
          <p:cNvSpPr/>
          <p:nvPr/>
        </p:nvSpPr>
        <p:spPr>
          <a:xfrm>
            <a:off x="10426819" y="2499917"/>
            <a:ext cx="201336" cy="1006679"/>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正方形/長方形 6"/>
          <p:cNvSpPr/>
          <p:nvPr/>
        </p:nvSpPr>
        <p:spPr>
          <a:xfrm>
            <a:off x="4042095" y="2499917"/>
            <a:ext cx="201336" cy="1006679"/>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テキスト ボックス 4"/>
          <p:cNvSpPr txBox="1"/>
          <p:nvPr/>
        </p:nvSpPr>
        <p:spPr>
          <a:xfrm>
            <a:off x="675314" y="3646139"/>
            <a:ext cx="2105636" cy="1107996"/>
          </a:xfrm>
          <a:prstGeom prst="rect">
            <a:avLst/>
          </a:prstGeom>
          <a:noFill/>
        </p:spPr>
        <p:txBody>
          <a:bodyPr wrap="square" rtlCol="0">
            <a:spAutoFit/>
          </a:bodyPr>
          <a:lstStyle/>
          <a:p>
            <a:r>
              <a:rPr lang="zh-TW" altLang="en-US" sz="2400" dirty="0" smtClean="0">
                <a:latin typeface="BIZ UDPゴシック" panose="020B0400000000000000" pitchFamily="50" charset="-128"/>
                <a:ea typeface="BIZ UDPゴシック" panose="020B0400000000000000" pitchFamily="50" charset="-128"/>
                <a:cs typeface="ＭＳ Ｐゴシック" panose="020B0600070205080204" pitchFamily="50" charset="-128"/>
              </a:rPr>
              <a:t>電子</a:t>
            </a:r>
            <a:r>
              <a:rPr lang="zh-TW" altLang="en-US" sz="2400" dirty="0">
                <a:latin typeface="BIZ UDPゴシック" panose="020B0400000000000000" pitchFamily="50" charset="-128"/>
                <a:ea typeface="BIZ UDPゴシック" panose="020B0400000000000000" pitchFamily="50" charset="-128"/>
                <a:cs typeface="ＭＳ Ｐゴシック" panose="020B0600070205080204" pitchFamily="50" charset="-128"/>
              </a:rPr>
              <a:t>契約利用</a:t>
            </a:r>
            <a:r>
              <a:rPr lang="zh-TW" altLang="en-US" sz="2400" dirty="0" smtClean="0">
                <a:latin typeface="BIZ UDPゴシック" panose="020B0400000000000000" pitchFamily="50" charset="-128"/>
                <a:ea typeface="BIZ UDPゴシック" panose="020B0400000000000000" pitchFamily="50" charset="-128"/>
                <a:cs typeface="ＭＳ Ｐゴシック" panose="020B0600070205080204" pitchFamily="50" charset="-128"/>
              </a:rPr>
              <a:t>承諾書</a:t>
            </a:r>
            <a:r>
              <a:rPr lang="ja-JP" altLang="en-US" sz="2400" dirty="0" err="1" smtClean="0">
                <a:latin typeface="BIZ UDPゴシック" panose="020B0400000000000000" pitchFamily="50" charset="-128"/>
                <a:ea typeface="BIZ UDPゴシック" panose="020B0400000000000000" pitchFamily="50" charset="-128"/>
                <a:cs typeface="ＭＳ Ｐゴシック" panose="020B0600070205080204" pitchFamily="50" charset="-128"/>
              </a:rPr>
              <a:t>の提</a:t>
            </a:r>
            <a:r>
              <a:rPr lang="ja-JP" altLang="en-US" sz="2400" dirty="0" smtClean="0">
                <a:latin typeface="BIZ UDPゴシック" panose="020B0400000000000000" pitchFamily="50" charset="-128"/>
                <a:ea typeface="BIZ UDPゴシック" panose="020B0400000000000000" pitchFamily="50" charset="-128"/>
                <a:cs typeface="ＭＳ Ｐゴシック" panose="020B0600070205080204" pitchFamily="50" charset="-128"/>
              </a:rPr>
              <a:t>出</a:t>
            </a:r>
            <a:endParaRPr lang="en-US" altLang="ja-JP" sz="2400" dirty="0" smtClean="0">
              <a:latin typeface="BIZ UDPゴシック" panose="020B0400000000000000" pitchFamily="50" charset="-128"/>
              <a:ea typeface="BIZ UDPゴシック" panose="020B0400000000000000" pitchFamily="50" charset="-128"/>
              <a:cs typeface="ＭＳ Ｐゴシック" panose="020B0600070205080204" pitchFamily="50" charset="-128"/>
            </a:endParaRPr>
          </a:p>
          <a:p>
            <a:endParaRPr kumimoji="1" lang="ja-JP" altLang="en-US" dirty="0"/>
          </a:p>
        </p:txBody>
      </p:sp>
      <p:sp>
        <p:nvSpPr>
          <p:cNvPr id="9" name="テキスト ボックス 8"/>
          <p:cNvSpPr txBox="1"/>
          <p:nvPr/>
        </p:nvSpPr>
        <p:spPr>
          <a:xfrm>
            <a:off x="787867" y="1662345"/>
            <a:ext cx="1928071" cy="830997"/>
          </a:xfrm>
          <a:prstGeom prst="rect">
            <a:avLst/>
          </a:prstGeom>
          <a:noFill/>
        </p:spPr>
        <p:txBody>
          <a:bodyPr wrap="square" rtlCol="0">
            <a:spAutoFit/>
          </a:bodyPr>
          <a:lstStyle/>
          <a:p>
            <a:pPr algn="ctr"/>
            <a:r>
              <a:rPr lang="en-US" altLang="ja-JP" sz="2400" dirty="0" smtClean="0">
                <a:latin typeface="BIZ UDPゴシック" panose="020B0400000000000000" pitchFamily="50" charset="-128"/>
                <a:ea typeface="BIZ UDPゴシック" panose="020B0400000000000000" pitchFamily="50" charset="-128"/>
                <a:cs typeface="ＭＳ Ｐゴシック" panose="020B0600070205080204" pitchFamily="50" charset="-128"/>
              </a:rPr>
              <a:t>4</a:t>
            </a:r>
            <a:r>
              <a:rPr lang="ja-JP" altLang="en-US" sz="2400" dirty="0">
                <a:latin typeface="BIZ UDPゴシック" panose="020B0400000000000000" pitchFamily="50" charset="-128"/>
                <a:ea typeface="BIZ UDPゴシック" panose="020B0400000000000000" pitchFamily="50" charset="-128"/>
                <a:cs typeface="ＭＳ Ｐゴシック" panose="020B0600070205080204" pitchFamily="50" charset="-128"/>
              </a:rPr>
              <a:t>月</a:t>
            </a:r>
            <a:r>
              <a:rPr lang="en-US" altLang="ja-JP" sz="2400" dirty="0" smtClean="0">
                <a:latin typeface="BIZ UDPゴシック" panose="020B0400000000000000" pitchFamily="50" charset="-128"/>
                <a:ea typeface="BIZ UDPゴシック" panose="020B0400000000000000" pitchFamily="50" charset="-128"/>
                <a:cs typeface="ＭＳ Ｐゴシック" panose="020B0600070205080204" pitchFamily="50" charset="-128"/>
              </a:rPr>
              <a:t>1</a:t>
            </a:r>
            <a:r>
              <a:rPr lang="ja-JP" altLang="en-US" sz="2400" dirty="0" smtClean="0">
                <a:latin typeface="BIZ UDPゴシック" panose="020B0400000000000000" pitchFamily="50" charset="-128"/>
                <a:ea typeface="BIZ UDPゴシック" panose="020B0400000000000000" pitchFamily="50" charset="-128"/>
                <a:cs typeface="ＭＳ Ｐゴシック" panose="020B0600070205080204" pitchFamily="50" charset="-128"/>
              </a:rPr>
              <a:t>日</a:t>
            </a:r>
            <a:endParaRPr lang="en-US" altLang="ja-JP" sz="2400" dirty="0" smtClean="0">
              <a:latin typeface="BIZ UDPゴシック" panose="020B0400000000000000" pitchFamily="50" charset="-128"/>
              <a:ea typeface="BIZ UDPゴシック" panose="020B0400000000000000" pitchFamily="50" charset="-128"/>
              <a:cs typeface="ＭＳ Ｐゴシック" panose="020B0600070205080204" pitchFamily="50" charset="-128"/>
            </a:endParaRPr>
          </a:p>
          <a:p>
            <a:pPr algn="ctr"/>
            <a:r>
              <a:rPr kumimoji="1" lang="ja-JP" altLang="en-US" sz="2400" dirty="0">
                <a:latin typeface="BIZ UDPゴシック" panose="020B0400000000000000" pitchFamily="50" charset="-128"/>
                <a:ea typeface="BIZ UDPゴシック" panose="020B0400000000000000" pitchFamily="50" charset="-128"/>
              </a:rPr>
              <a:t>落札候補者</a:t>
            </a:r>
            <a:endParaRPr kumimoji="1" lang="ja-JP" altLang="en-US" sz="2400" dirty="0"/>
          </a:p>
        </p:txBody>
      </p:sp>
      <p:sp>
        <p:nvSpPr>
          <p:cNvPr id="10" name="テキスト ボックス 9"/>
          <p:cNvSpPr txBox="1"/>
          <p:nvPr/>
        </p:nvSpPr>
        <p:spPr>
          <a:xfrm>
            <a:off x="717257" y="1120926"/>
            <a:ext cx="3324837" cy="461665"/>
          </a:xfrm>
          <a:prstGeom prst="rect">
            <a:avLst/>
          </a:prstGeom>
          <a:noFill/>
        </p:spPr>
        <p:txBody>
          <a:bodyPr wrap="square" rtlCol="0">
            <a:spAutoFit/>
          </a:bodyPr>
          <a:lstStyle/>
          <a:p>
            <a:r>
              <a:rPr lang="ja-JP" altLang="en-US" sz="2400" dirty="0" smtClean="0">
                <a:latin typeface="BIZ UDPゴシック" panose="020B0400000000000000" pitchFamily="50" charset="-128"/>
                <a:ea typeface="BIZ UDPゴシック" panose="020B0400000000000000" pitchFamily="50" charset="-128"/>
                <a:cs typeface="ＭＳ Ｐゴシック" panose="020B0600070205080204" pitchFamily="50" charset="-128"/>
              </a:rPr>
              <a:t>（例）建設工事の場合</a:t>
            </a:r>
            <a:endParaRPr kumimoji="1" lang="ja-JP" altLang="en-US" sz="2400" dirty="0"/>
          </a:p>
        </p:txBody>
      </p:sp>
      <p:sp>
        <p:nvSpPr>
          <p:cNvPr id="11" name="テキスト ボックス 10"/>
          <p:cNvSpPr txBox="1"/>
          <p:nvPr/>
        </p:nvSpPr>
        <p:spPr>
          <a:xfrm>
            <a:off x="3182612" y="1615832"/>
            <a:ext cx="1882280" cy="830997"/>
          </a:xfrm>
          <a:prstGeom prst="rect">
            <a:avLst/>
          </a:prstGeom>
          <a:noFill/>
        </p:spPr>
        <p:txBody>
          <a:bodyPr wrap="square" rtlCol="0">
            <a:spAutoFit/>
          </a:bodyPr>
          <a:lstStyle/>
          <a:p>
            <a:pPr algn="ctr"/>
            <a:r>
              <a:rPr lang="en-US" altLang="ja-JP" sz="2400" dirty="0" smtClean="0">
                <a:latin typeface="BIZ UDPゴシック" panose="020B0400000000000000" pitchFamily="50" charset="-128"/>
                <a:ea typeface="BIZ UDPゴシック" panose="020B0400000000000000" pitchFamily="50" charset="-128"/>
                <a:cs typeface="ＭＳ Ｐゴシック" panose="020B0600070205080204" pitchFamily="50" charset="-128"/>
              </a:rPr>
              <a:t>4</a:t>
            </a:r>
            <a:r>
              <a:rPr lang="ja-JP" altLang="en-US" sz="2400" dirty="0" smtClean="0">
                <a:latin typeface="BIZ UDPゴシック" panose="020B0400000000000000" pitchFamily="50" charset="-128"/>
                <a:ea typeface="BIZ UDPゴシック" panose="020B0400000000000000" pitchFamily="50" charset="-128"/>
                <a:cs typeface="ＭＳ Ｐゴシック" panose="020B0600070205080204" pitchFamily="50" charset="-128"/>
              </a:rPr>
              <a:t>月</a:t>
            </a:r>
            <a:r>
              <a:rPr lang="en-US" altLang="ja-JP" sz="2400" dirty="0" smtClean="0">
                <a:latin typeface="BIZ UDPゴシック" panose="020B0400000000000000" pitchFamily="50" charset="-128"/>
                <a:ea typeface="BIZ UDPゴシック" panose="020B0400000000000000" pitchFamily="50" charset="-128"/>
                <a:cs typeface="ＭＳ Ｐゴシック" panose="020B0600070205080204" pitchFamily="50" charset="-128"/>
              </a:rPr>
              <a:t>3</a:t>
            </a:r>
            <a:r>
              <a:rPr lang="ja-JP" altLang="en-US" sz="2400" dirty="0" smtClean="0">
                <a:latin typeface="BIZ UDPゴシック" panose="020B0400000000000000" pitchFamily="50" charset="-128"/>
                <a:ea typeface="BIZ UDPゴシック" panose="020B0400000000000000" pitchFamily="50" charset="-128"/>
                <a:cs typeface="ＭＳ Ｐゴシック" panose="020B0600070205080204" pitchFamily="50" charset="-128"/>
              </a:rPr>
              <a:t>日</a:t>
            </a:r>
            <a:endParaRPr lang="en-US" altLang="ja-JP" sz="2400" dirty="0" smtClean="0">
              <a:latin typeface="BIZ UDPゴシック" panose="020B0400000000000000" pitchFamily="50" charset="-128"/>
              <a:ea typeface="BIZ UDPゴシック" panose="020B0400000000000000" pitchFamily="50" charset="-128"/>
              <a:cs typeface="ＭＳ Ｐゴシック" panose="020B0600070205080204" pitchFamily="50" charset="-128"/>
            </a:endParaRPr>
          </a:p>
          <a:p>
            <a:pPr algn="ctr"/>
            <a:r>
              <a:rPr kumimoji="1" lang="ja-JP" altLang="en-US" sz="2400" dirty="0" smtClean="0">
                <a:latin typeface="BIZ UDPゴシック" panose="020B0400000000000000" pitchFamily="50" charset="-128"/>
                <a:ea typeface="BIZ UDPゴシック" panose="020B0400000000000000" pitchFamily="50" charset="-128"/>
              </a:rPr>
              <a:t>落札者決定</a:t>
            </a:r>
            <a:endParaRPr kumimoji="1" lang="ja-JP" altLang="en-US" sz="2400" dirty="0"/>
          </a:p>
        </p:txBody>
      </p:sp>
      <p:sp>
        <p:nvSpPr>
          <p:cNvPr id="12" name="テキスト ボックス 11"/>
          <p:cNvSpPr txBox="1"/>
          <p:nvPr/>
        </p:nvSpPr>
        <p:spPr>
          <a:xfrm>
            <a:off x="3089945" y="3617931"/>
            <a:ext cx="2198534" cy="1200329"/>
          </a:xfrm>
          <a:prstGeom prst="rect">
            <a:avLst/>
          </a:prstGeom>
          <a:noFill/>
        </p:spPr>
        <p:txBody>
          <a:bodyPr wrap="square" rtlCol="0">
            <a:spAutoFit/>
          </a:bodyPr>
          <a:lstStyle/>
          <a:p>
            <a:r>
              <a:rPr lang="ja-JP" altLang="en-US" sz="2400" dirty="0" smtClean="0">
                <a:latin typeface="BIZ UDPゴシック" panose="020B0400000000000000" pitchFamily="50" charset="-128"/>
                <a:ea typeface="BIZ UDPゴシック" panose="020B0400000000000000" pitchFamily="50" charset="-128"/>
              </a:rPr>
              <a:t>契約</a:t>
            </a:r>
            <a:r>
              <a:rPr lang="ja-JP" altLang="en-US" sz="2400" dirty="0">
                <a:latin typeface="BIZ UDPゴシック" panose="020B0400000000000000" pitchFamily="50" charset="-128"/>
                <a:ea typeface="BIZ UDPゴシック" panose="020B0400000000000000" pitchFamily="50" charset="-128"/>
              </a:rPr>
              <a:t>締結</a:t>
            </a:r>
            <a:r>
              <a:rPr lang="ja-JP" altLang="en-US" sz="2400" dirty="0" smtClean="0">
                <a:latin typeface="BIZ UDPゴシック" panose="020B0400000000000000" pitchFamily="50" charset="-128"/>
                <a:ea typeface="BIZ UDPゴシック" panose="020B0400000000000000" pitchFamily="50" charset="-128"/>
              </a:rPr>
              <a:t>日等や提出書類の確認</a:t>
            </a:r>
            <a:endParaRPr kumimoji="1" lang="ja-JP" altLang="en-US" sz="2400" dirty="0">
              <a:latin typeface="BIZ UDPゴシック" panose="020B0400000000000000" pitchFamily="50" charset="-128"/>
              <a:ea typeface="BIZ UDPゴシック" panose="020B0400000000000000" pitchFamily="50" charset="-128"/>
            </a:endParaRPr>
          </a:p>
        </p:txBody>
      </p:sp>
      <p:sp>
        <p:nvSpPr>
          <p:cNvPr id="13" name="テキスト ボックス 12"/>
          <p:cNvSpPr txBox="1"/>
          <p:nvPr/>
        </p:nvSpPr>
        <p:spPr>
          <a:xfrm>
            <a:off x="9873842" y="1911279"/>
            <a:ext cx="1451296" cy="461665"/>
          </a:xfrm>
          <a:prstGeom prst="rect">
            <a:avLst/>
          </a:prstGeom>
          <a:noFill/>
        </p:spPr>
        <p:txBody>
          <a:bodyPr wrap="square" rtlCol="0">
            <a:spAutoFit/>
          </a:bodyPr>
          <a:lstStyle/>
          <a:p>
            <a:r>
              <a:rPr lang="en-US" altLang="ja-JP" sz="2400" dirty="0" smtClean="0">
                <a:latin typeface="BIZ UDPゴシック" panose="020B0400000000000000" pitchFamily="50" charset="-128"/>
                <a:ea typeface="BIZ UDPゴシック" panose="020B0400000000000000" pitchFamily="50" charset="-128"/>
                <a:cs typeface="ＭＳ Ｐゴシック" panose="020B0600070205080204" pitchFamily="50" charset="-128"/>
              </a:rPr>
              <a:t>4</a:t>
            </a:r>
            <a:r>
              <a:rPr lang="ja-JP" altLang="en-US" sz="2400" dirty="0" smtClean="0">
                <a:latin typeface="BIZ UDPゴシック" panose="020B0400000000000000" pitchFamily="50" charset="-128"/>
                <a:ea typeface="BIZ UDPゴシック" panose="020B0400000000000000" pitchFamily="50" charset="-128"/>
                <a:cs typeface="ＭＳ Ｐゴシック" panose="020B0600070205080204" pitchFamily="50" charset="-128"/>
              </a:rPr>
              <a:t>月</a:t>
            </a:r>
            <a:r>
              <a:rPr lang="en-US" altLang="ja-JP" sz="2400" dirty="0" smtClean="0">
                <a:latin typeface="BIZ UDPゴシック" panose="020B0400000000000000" pitchFamily="50" charset="-128"/>
                <a:ea typeface="BIZ UDPゴシック" panose="020B0400000000000000" pitchFamily="50" charset="-128"/>
                <a:cs typeface="ＭＳ Ｐゴシック" panose="020B0600070205080204" pitchFamily="50" charset="-128"/>
              </a:rPr>
              <a:t>11</a:t>
            </a:r>
            <a:r>
              <a:rPr lang="ja-JP" altLang="en-US" sz="2400" dirty="0">
                <a:latin typeface="BIZ UDPゴシック" panose="020B0400000000000000" pitchFamily="50" charset="-128"/>
                <a:ea typeface="BIZ UDPゴシック" panose="020B0400000000000000" pitchFamily="50" charset="-128"/>
                <a:cs typeface="ＭＳ Ｐゴシック" panose="020B0600070205080204" pitchFamily="50" charset="-128"/>
              </a:rPr>
              <a:t>日</a:t>
            </a:r>
            <a:endParaRPr kumimoji="1" lang="ja-JP" altLang="en-US" sz="2400" dirty="0"/>
          </a:p>
        </p:txBody>
      </p:sp>
      <p:sp>
        <p:nvSpPr>
          <p:cNvPr id="14" name="テキスト ボックス 13"/>
          <p:cNvSpPr txBox="1"/>
          <p:nvPr/>
        </p:nvSpPr>
        <p:spPr>
          <a:xfrm>
            <a:off x="9328557" y="3690015"/>
            <a:ext cx="2644083" cy="461665"/>
          </a:xfrm>
          <a:prstGeom prst="rect">
            <a:avLst/>
          </a:prstGeom>
          <a:noFill/>
        </p:spPr>
        <p:txBody>
          <a:bodyPr wrap="square" rtlCol="0">
            <a:spAutoFit/>
          </a:bodyPr>
          <a:lstStyle/>
          <a:p>
            <a:r>
              <a:rPr lang="ja-JP" altLang="en-US" sz="2400" dirty="0" smtClean="0">
                <a:latin typeface="BIZ UDPゴシック" panose="020B0400000000000000" pitchFamily="50" charset="-128"/>
                <a:ea typeface="BIZ UDPゴシック" panose="020B0400000000000000" pitchFamily="50" charset="-128"/>
              </a:rPr>
              <a:t>契約</a:t>
            </a:r>
            <a:r>
              <a:rPr lang="ja-JP" altLang="en-US" sz="2400" dirty="0">
                <a:latin typeface="BIZ UDPゴシック" panose="020B0400000000000000" pitchFamily="50" charset="-128"/>
                <a:ea typeface="BIZ UDPゴシック" panose="020B0400000000000000" pitchFamily="50" charset="-128"/>
              </a:rPr>
              <a:t>締結</a:t>
            </a:r>
            <a:r>
              <a:rPr lang="ja-JP" altLang="en-US" sz="2400" dirty="0" smtClean="0">
                <a:latin typeface="BIZ UDPゴシック" panose="020B0400000000000000" pitchFamily="50" charset="-128"/>
                <a:ea typeface="BIZ UDPゴシック" panose="020B0400000000000000" pitchFamily="50" charset="-128"/>
              </a:rPr>
              <a:t>日（表記）</a:t>
            </a:r>
            <a:endParaRPr kumimoji="1" lang="ja-JP" altLang="en-US" sz="2400" dirty="0">
              <a:latin typeface="BIZ UDPゴシック" panose="020B0400000000000000" pitchFamily="50" charset="-128"/>
              <a:ea typeface="BIZ UDPゴシック" panose="020B0400000000000000" pitchFamily="50" charset="-128"/>
            </a:endParaRPr>
          </a:p>
        </p:txBody>
      </p:sp>
      <p:sp>
        <p:nvSpPr>
          <p:cNvPr id="16" name="テキスト ボックス 15"/>
          <p:cNvSpPr txBox="1"/>
          <p:nvPr/>
        </p:nvSpPr>
        <p:spPr>
          <a:xfrm>
            <a:off x="3104276" y="4837383"/>
            <a:ext cx="1937507" cy="1815882"/>
          </a:xfrm>
          <a:prstGeom prst="rect">
            <a:avLst/>
          </a:prstGeom>
          <a:noFill/>
        </p:spPr>
        <p:txBody>
          <a:bodyPr wrap="square" rtlCol="0">
            <a:spAutoFit/>
          </a:bodyPr>
          <a:lstStyle/>
          <a:p>
            <a:r>
              <a:rPr kumimoji="1" lang="ja-JP" altLang="en-US" sz="2400" dirty="0" smtClean="0">
                <a:latin typeface="BIZ UDPゴシック" panose="020B0400000000000000" pitchFamily="50" charset="-128"/>
                <a:ea typeface="BIZ UDPゴシック" panose="020B0400000000000000" pitchFamily="50" charset="-128"/>
              </a:rPr>
              <a:t>電子契約データの</a:t>
            </a:r>
            <a:endParaRPr kumimoji="1" lang="en-US" altLang="ja-JP" sz="2400" dirty="0" smtClean="0">
              <a:latin typeface="BIZ UDPゴシック" panose="020B0400000000000000" pitchFamily="50" charset="-128"/>
              <a:ea typeface="BIZ UDPゴシック" panose="020B0400000000000000" pitchFamily="50" charset="-128"/>
            </a:endParaRPr>
          </a:p>
          <a:p>
            <a:r>
              <a:rPr kumimoji="1" lang="ja-JP" altLang="en-US" sz="2400" dirty="0" smtClean="0">
                <a:latin typeface="BIZ UDPゴシック" panose="020B0400000000000000" pitchFamily="50" charset="-128"/>
                <a:ea typeface="BIZ UDPゴシック" panose="020B0400000000000000" pitchFamily="50" charset="-128"/>
              </a:rPr>
              <a:t>アップロード</a:t>
            </a:r>
            <a:endParaRPr kumimoji="1" lang="en-US" altLang="ja-JP" sz="2400" dirty="0" smtClean="0">
              <a:latin typeface="BIZ UDPゴシック" panose="020B0400000000000000" pitchFamily="50" charset="-128"/>
              <a:ea typeface="BIZ UDPゴシック" panose="020B0400000000000000" pitchFamily="50" charset="-128"/>
            </a:endParaRPr>
          </a:p>
          <a:p>
            <a:r>
              <a:rPr lang="ja-JP" altLang="en-US" sz="2000" dirty="0" smtClean="0">
                <a:latin typeface="BIZ UDPゴシック" panose="020B0400000000000000" pitchFamily="50" charset="-128"/>
                <a:ea typeface="BIZ UDPゴシック" panose="020B0400000000000000" pitchFamily="50" charset="-128"/>
              </a:rPr>
              <a:t>（市の電子署名済み）</a:t>
            </a:r>
            <a:endParaRPr kumimoji="1" lang="ja-JP" altLang="en-US" sz="2000" dirty="0">
              <a:latin typeface="BIZ UDPゴシック" panose="020B0400000000000000" pitchFamily="50" charset="-128"/>
              <a:ea typeface="BIZ UDPゴシック" panose="020B0400000000000000" pitchFamily="50" charset="-128"/>
            </a:endParaRPr>
          </a:p>
        </p:txBody>
      </p:sp>
      <p:sp>
        <p:nvSpPr>
          <p:cNvPr id="18" name="左中かっこ 17"/>
          <p:cNvSpPr/>
          <p:nvPr/>
        </p:nvSpPr>
        <p:spPr>
          <a:xfrm rot="16200000">
            <a:off x="7110139" y="430781"/>
            <a:ext cx="428979" cy="5976598"/>
          </a:xfrm>
          <a:prstGeom prst="leftBrace">
            <a:avLst>
              <a:gd name="adj1" fmla="val 0"/>
              <a:gd name="adj2" fmla="val 50000"/>
            </a:avLst>
          </a:prstGeom>
          <a:ln w="41275">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19" name="テキスト ボックス 18"/>
          <p:cNvSpPr txBox="1"/>
          <p:nvPr/>
        </p:nvSpPr>
        <p:spPr>
          <a:xfrm>
            <a:off x="6300724" y="3823759"/>
            <a:ext cx="2311572" cy="1200329"/>
          </a:xfrm>
          <a:prstGeom prst="rect">
            <a:avLst/>
          </a:prstGeom>
          <a:solidFill>
            <a:schemeClr val="bg1"/>
          </a:solidFill>
          <a:ln w="12700">
            <a:solidFill>
              <a:schemeClr val="tx1"/>
            </a:solidFill>
          </a:ln>
        </p:spPr>
        <p:txBody>
          <a:bodyPr wrap="square" rtlCol="0">
            <a:spAutoFit/>
          </a:bodyPr>
          <a:lstStyle/>
          <a:p>
            <a:r>
              <a:rPr kumimoji="1" lang="ja-JP" altLang="en-US" sz="2400" dirty="0" smtClean="0">
                <a:latin typeface="BIZ UDPゴシック" panose="020B0400000000000000" pitchFamily="50" charset="-128"/>
                <a:ea typeface="BIZ UDPゴシック" panose="020B0400000000000000" pitchFamily="50" charset="-128"/>
              </a:rPr>
              <a:t>この期間に電子署名をしていただきます。</a:t>
            </a:r>
            <a:endParaRPr kumimoji="1" lang="ja-JP" altLang="en-US" sz="2400" dirty="0">
              <a:latin typeface="BIZ UDPゴシック" panose="020B0400000000000000" pitchFamily="50" charset="-128"/>
              <a:ea typeface="BIZ UDPゴシック" panose="020B0400000000000000" pitchFamily="50" charset="-128"/>
            </a:endParaRPr>
          </a:p>
        </p:txBody>
      </p:sp>
      <p:sp>
        <p:nvSpPr>
          <p:cNvPr id="21" name="テキスト ボックス 20"/>
          <p:cNvSpPr txBox="1"/>
          <p:nvPr/>
        </p:nvSpPr>
        <p:spPr>
          <a:xfrm>
            <a:off x="6592915" y="2440922"/>
            <a:ext cx="2524525" cy="461665"/>
          </a:xfrm>
          <a:prstGeom prst="rect">
            <a:avLst/>
          </a:prstGeom>
          <a:noFill/>
        </p:spPr>
        <p:txBody>
          <a:bodyPr wrap="square" rtlCol="0">
            <a:spAutoFit/>
          </a:bodyPr>
          <a:lstStyle/>
          <a:p>
            <a:r>
              <a:rPr kumimoji="1" lang="en-US" altLang="ja-JP" sz="2400" dirty="0" smtClean="0">
                <a:latin typeface="BIZ UDPゴシック" panose="020B0400000000000000" pitchFamily="50" charset="-128"/>
                <a:ea typeface="BIZ UDPゴシック" panose="020B0400000000000000" pitchFamily="50" charset="-128"/>
              </a:rPr>
              <a:t>7</a:t>
            </a:r>
            <a:r>
              <a:rPr kumimoji="1" lang="ja-JP" altLang="en-US" sz="2400" dirty="0" smtClean="0">
                <a:latin typeface="BIZ UDPゴシック" panose="020B0400000000000000" pitchFamily="50" charset="-128"/>
                <a:ea typeface="BIZ UDPゴシック" panose="020B0400000000000000" pitchFamily="50" charset="-128"/>
              </a:rPr>
              <a:t>営業日</a:t>
            </a:r>
            <a:endParaRPr kumimoji="1" lang="ja-JP" altLang="en-US" sz="2400" dirty="0">
              <a:latin typeface="BIZ UDPゴシック" panose="020B0400000000000000" pitchFamily="50" charset="-128"/>
              <a:ea typeface="BIZ UDPゴシック" panose="020B0400000000000000" pitchFamily="50" charset="-128"/>
            </a:endParaRPr>
          </a:p>
        </p:txBody>
      </p:sp>
      <p:sp>
        <p:nvSpPr>
          <p:cNvPr id="22" name="テキスト ボックス 21"/>
          <p:cNvSpPr txBox="1"/>
          <p:nvPr/>
        </p:nvSpPr>
        <p:spPr>
          <a:xfrm>
            <a:off x="8729994" y="4453387"/>
            <a:ext cx="3393649" cy="1938992"/>
          </a:xfrm>
          <a:prstGeom prst="rect">
            <a:avLst/>
          </a:prstGeom>
          <a:noFill/>
        </p:spPr>
        <p:txBody>
          <a:bodyPr wrap="square" rtlCol="0">
            <a:spAutoFit/>
          </a:bodyPr>
          <a:lstStyle/>
          <a:p>
            <a:r>
              <a:rPr kumimoji="1" lang="ja-JP" altLang="en-US" sz="2400" dirty="0" smtClean="0">
                <a:solidFill>
                  <a:srgbClr val="FF0000"/>
                </a:solidFill>
                <a:latin typeface="BIZ UDPゴシック" panose="020B0400000000000000" pitchFamily="50" charset="-128"/>
                <a:ea typeface="BIZ UDPゴシック" panose="020B0400000000000000" pitchFamily="50" charset="-128"/>
              </a:rPr>
              <a:t>７営業日を過ぎる場合は、契約締結日等のデータ修正が必要になるので担当者に連絡ください。</a:t>
            </a:r>
            <a:endParaRPr kumimoji="1" lang="ja-JP" altLang="en-US" sz="2400" dirty="0">
              <a:solidFill>
                <a:srgbClr val="FF0000"/>
              </a:solidFill>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74219210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0" y="-1143"/>
            <a:ext cx="12192000" cy="584775"/>
          </a:xfrm>
          <a:prstGeom prst="rect">
            <a:avLst/>
          </a:prstGeom>
          <a:solidFill>
            <a:schemeClr val="accent1">
              <a:lumMod val="75000"/>
            </a:schemeClr>
          </a:solidFill>
        </p:spPr>
        <p:txBody>
          <a:bodyPr wrap="square">
            <a:spAutoFit/>
          </a:bodyPr>
          <a:lstStyle/>
          <a:p>
            <a:pPr algn="ctr"/>
            <a:r>
              <a:rPr lang="ja-JP" altLang="en-US" sz="3200" dirty="0" smtClean="0">
                <a:solidFill>
                  <a:schemeClr val="bg1"/>
                </a:solidFill>
                <a:latin typeface="BIZ UDPゴシック" panose="020B0400000000000000" pitchFamily="50" charset="-128"/>
                <a:ea typeface="BIZ UDPゴシック" panose="020B0400000000000000" pitchFamily="50" charset="-128"/>
              </a:rPr>
              <a:t>電子契約の流れ（提出書類）</a:t>
            </a:r>
            <a:endParaRPr lang="ja-JP" altLang="en-US" sz="3200" dirty="0">
              <a:solidFill>
                <a:schemeClr val="bg1"/>
              </a:solidFill>
              <a:latin typeface="BIZ UDPゴシック" panose="020B0400000000000000" pitchFamily="50" charset="-128"/>
              <a:ea typeface="BIZ UDPゴシック" panose="020B0400000000000000" pitchFamily="50" charset="-128"/>
            </a:endParaRPr>
          </a:p>
        </p:txBody>
      </p:sp>
      <p:sp>
        <p:nvSpPr>
          <p:cNvPr id="8" name="Google Shape;307;p54"/>
          <p:cNvSpPr txBox="1"/>
          <p:nvPr/>
        </p:nvSpPr>
        <p:spPr>
          <a:xfrm>
            <a:off x="437882" y="892540"/>
            <a:ext cx="9620518" cy="727714"/>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ja-JP" altLang="en-US" sz="2800" u="sng" dirty="0" smtClean="0">
                <a:solidFill>
                  <a:schemeClr val="accent1"/>
                </a:solidFill>
                <a:latin typeface="BIZ UDPゴシック" panose="020B0400000000000000" pitchFamily="50" charset="-128"/>
                <a:ea typeface="BIZ UDPゴシック" panose="020B0400000000000000" pitchFamily="50" charset="-128"/>
              </a:rPr>
              <a:t>書類の提出方法が変わります。</a:t>
            </a:r>
            <a:endParaRPr sz="2800" u="sng" dirty="0">
              <a:solidFill>
                <a:schemeClr val="accent1"/>
              </a:solidFill>
              <a:latin typeface="BIZ UDPゴシック" panose="020B0400000000000000" pitchFamily="50" charset="-128"/>
              <a:ea typeface="BIZ UDPゴシック" panose="020B0400000000000000" pitchFamily="50" charset="-128"/>
            </a:endParaRPr>
          </a:p>
          <a:p>
            <a:pPr marL="0" lvl="0" indent="0" algn="l" rtl="0">
              <a:spcBef>
                <a:spcPts val="0"/>
              </a:spcBef>
              <a:spcAft>
                <a:spcPts val="0"/>
              </a:spcAft>
              <a:buNone/>
            </a:pPr>
            <a:endParaRPr lang="en-US" sz="2800" dirty="0" smtClean="0">
              <a:solidFill>
                <a:srgbClr val="3D3D3D"/>
              </a:solidFill>
              <a:latin typeface="BIZ UDPゴシック" panose="020B0400000000000000" pitchFamily="50" charset="-128"/>
              <a:ea typeface="BIZ UDPゴシック" panose="020B0400000000000000" pitchFamily="50" charset="-128"/>
            </a:endParaRPr>
          </a:p>
          <a:p>
            <a:pPr marL="0" lvl="0" indent="0" algn="l" rtl="0">
              <a:spcBef>
                <a:spcPts val="0"/>
              </a:spcBef>
              <a:spcAft>
                <a:spcPts val="0"/>
              </a:spcAft>
              <a:buNone/>
            </a:pPr>
            <a:endParaRPr lang="en-US" sz="2000" dirty="0" smtClean="0">
              <a:solidFill>
                <a:srgbClr val="3D3D3D"/>
              </a:solidFill>
              <a:latin typeface="BIZ UDPゴシック" panose="020B0400000000000000" pitchFamily="50" charset="-128"/>
              <a:ea typeface="BIZ UDPゴシック" panose="020B0400000000000000" pitchFamily="50" charset="-128"/>
            </a:endParaRPr>
          </a:p>
          <a:p>
            <a:pPr lvl="0"/>
            <a:endParaRPr sz="2000" dirty="0">
              <a:solidFill>
                <a:srgbClr val="3D3D3D"/>
              </a:solidFill>
              <a:latin typeface="BIZ UDPゴシック" panose="020B0400000000000000" pitchFamily="50" charset="-128"/>
              <a:ea typeface="BIZ UDPゴシック" panose="020B0400000000000000" pitchFamily="50" charset="-128"/>
            </a:endParaRPr>
          </a:p>
        </p:txBody>
      </p:sp>
      <p:graphicFrame>
        <p:nvGraphicFramePr>
          <p:cNvPr id="2" name="表 1"/>
          <p:cNvGraphicFramePr>
            <a:graphicFrameLocks noGrp="1"/>
          </p:cNvGraphicFramePr>
          <p:nvPr>
            <p:extLst>
              <p:ext uri="{D42A27DB-BD31-4B8C-83A1-F6EECF244321}">
                <p14:modId xmlns:p14="http://schemas.microsoft.com/office/powerpoint/2010/main" val="4233639543"/>
              </p:ext>
            </p:extLst>
          </p:nvPr>
        </p:nvGraphicFramePr>
        <p:xfrm>
          <a:off x="515720" y="2423737"/>
          <a:ext cx="11160560" cy="3501563"/>
        </p:xfrm>
        <a:graphic>
          <a:graphicData uri="http://schemas.openxmlformats.org/drawingml/2006/table">
            <a:tbl>
              <a:tblPr firstRow="1" bandRow="1">
                <a:tableStyleId>{5C22544A-7EE6-4342-B048-85BDC9FD1C3A}</a:tableStyleId>
              </a:tblPr>
              <a:tblGrid>
                <a:gridCol w="2186537">
                  <a:extLst>
                    <a:ext uri="{9D8B030D-6E8A-4147-A177-3AD203B41FA5}">
                      <a16:colId xmlns:a16="http://schemas.microsoft.com/office/drawing/2014/main" val="2739250874"/>
                    </a:ext>
                  </a:extLst>
                </a:gridCol>
                <a:gridCol w="4003343">
                  <a:extLst>
                    <a:ext uri="{9D8B030D-6E8A-4147-A177-3AD203B41FA5}">
                      <a16:colId xmlns:a16="http://schemas.microsoft.com/office/drawing/2014/main" val="952296798"/>
                    </a:ext>
                  </a:extLst>
                </a:gridCol>
                <a:gridCol w="4970680">
                  <a:extLst>
                    <a:ext uri="{9D8B030D-6E8A-4147-A177-3AD203B41FA5}">
                      <a16:colId xmlns:a16="http://schemas.microsoft.com/office/drawing/2014/main" val="1096452322"/>
                    </a:ext>
                  </a:extLst>
                </a:gridCol>
              </a:tblGrid>
              <a:tr h="545058">
                <a:tc>
                  <a:txBody>
                    <a:bodyPr/>
                    <a:lstStyle/>
                    <a:p>
                      <a:pPr algn="ctr"/>
                      <a:r>
                        <a:rPr kumimoji="1" lang="ja-JP" altLang="en-US" sz="2800" dirty="0" smtClean="0"/>
                        <a:t>契約保証等の提出</a:t>
                      </a:r>
                      <a:endParaRPr kumimoji="1" lang="ja-JP" altLang="en-US" sz="2800" dirty="0"/>
                    </a:p>
                  </a:txBody>
                  <a:tcPr>
                    <a:solidFill>
                      <a:schemeClr val="accent1"/>
                    </a:solidFill>
                  </a:tcPr>
                </a:tc>
                <a:tc>
                  <a:txBody>
                    <a:bodyPr/>
                    <a:lstStyle/>
                    <a:p>
                      <a:pPr algn="ctr"/>
                      <a:r>
                        <a:rPr kumimoji="1" lang="ja-JP" altLang="en-US" sz="2000" dirty="0" smtClean="0">
                          <a:solidFill>
                            <a:schemeClr val="bg1"/>
                          </a:solidFill>
                          <a:latin typeface="BIZ UDPゴシック" panose="020B0400000000000000" pitchFamily="50" charset="-128"/>
                          <a:ea typeface="BIZ UDPゴシック" panose="020B0400000000000000" pitchFamily="50" charset="-128"/>
                        </a:rPr>
                        <a:t>紙契約書（現行）の場合</a:t>
                      </a:r>
                      <a:endParaRPr kumimoji="1" lang="ja-JP" altLang="en-US" sz="2000" dirty="0">
                        <a:solidFill>
                          <a:schemeClr val="bg1"/>
                        </a:solidFill>
                        <a:latin typeface="BIZ UDPゴシック" panose="020B0400000000000000" pitchFamily="50" charset="-128"/>
                        <a:ea typeface="BIZ UDPゴシック" panose="020B0400000000000000" pitchFamily="50" charset="-128"/>
                      </a:endParaRPr>
                    </a:p>
                  </a:txBody>
                  <a:tcPr anchor="ctr">
                    <a:solidFill>
                      <a:schemeClr val="accent1"/>
                    </a:solidFill>
                  </a:tcPr>
                </a:tc>
                <a:tc>
                  <a:txBody>
                    <a:bodyPr/>
                    <a:lstStyle/>
                    <a:p>
                      <a:pPr algn="ctr"/>
                      <a:r>
                        <a:rPr kumimoji="1" lang="ja-JP" altLang="en-US" sz="2000" dirty="0" smtClean="0">
                          <a:solidFill>
                            <a:schemeClr val="bg1"/>
                          </a:solidFill>
                          <a:latin typeface="BIZ UDPゴシック" panose="020B0400000000000000" pitchFamily="50" charset="-128"/>
                          <a:ea typeface="BIZ UDPゴシック" panose="020B0400000000000000" pitchFamily="50" charset="-128"/>
                        </a:rPr>
                        <a:t>電子契約の場合</a:t>
                      </a:r>
                      <a:endParaRPr kumimoji="1" lang="ja-JP" altLang="en-US" sz="2000" dirty="0">
                        <a:solidFill>
                          <a:schemeClr val="bg1"/>
                        </a:solidFill>
                        <a:latin typeface="BIZ UDPゴシック" panose="020B0400000000000000" pitchFamily="50" charset="-128"/>
                        <a:ea typeface="BIZ UDPゴシック" panose="020B0400000000000000" pitchFamily="50" charset="-128"/>
                      </a:endParaRPr>
                    </a:p>
                  </a:txBody>
                  <a:tcPr anchor="ctr">
                    <a:solidFill>
                      <a:schemeClr val="accent1"/>
                    </a:solidFill>
                  </a:tcPr>
                </a:tc>
                <a:extLst>
                  <a:ext uri="{0D108BD9-81ED-4DB2-BD59-A6C34878D82A}">
                    <a16:rowId xmlns:a16="http://schemas.microsoft.com/office/drawing/2014/main" val="3688082726"/>
                  </a:ext>
                </a:extLst>
              </a:tr>
              <a:tr h="1562753">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2000" dirty="0" smtClean="0">
                          <a:solidFill>
                            <a:schemeClr val="bg1"/>
                          </a:solidFill>
                          <a:latin typeface="BIZ UDPゴシック" panose="020B0400000000000000" pitchFamily="50" charset="-128"/>
                          <a:ea typeface="BIZ UDPゴシック" panose="020B0400000000000000" pitchFamily="50" charset="-128"/>
                        </a:rPr>
                        <a:t>市への提出期限</a:t>
                      </a:r>
                      <a:endParaRPr kumimoji="1" lang="ja-JP" altLang="en-US" sz="2000" dirty="0">
                        <a:solidFill>
                          <a:schemeClr val="bg1"/>
                        </a:solidFill>
                      </a:endParaRPr>
                    </a:p>
                  </a:txBody>
                  <a:tcPr anchor="ctr">
                    <a:solidFill>
                      <a:schemeClr val="accent1"/>
                    </a:solidFill>
                  </a:tcPr>
                </a:tc>
                <a:tc>
                  <a:txBody>
                    <a:bodyPr/>
                    <a:lstStyle/>
                    <a:p>
                      <a:pPr algn="ctr"/>
                      <a:r>
                        <a:rPr lang="ja-JP" altLang="en-US" sz="2800" dirty="0" smtClean="0">
                          <a:solidFill>
                            <a:schemeClr val="tx1"/>
                          </a:solidFill>
                          <a:latin typeface="BIZ UDPゴシック" panose="020B0400000000000000" pitchFamily="50" charset="-128"/>
                          <a:ea typeface="BIZ UDPゴシック" panose="020B0400000000000000" pitchFamily="50" charset="-128"/>
                        </a:rPr>
                        <a:t>市長印の押印（契約</a:t>
                      </a:r>
                      <a:endParaRPr lang="en-US" altLang="ja-JP" sz="2800" dirty="0" smtClean="0">
                        <a:solidFill>
                          <a:schemeClr val="tx1"/>
                        </a:solidFill>
                        <a:latin typeface="BIZ UDPゴシック" panose="020B0400000000000000" pitchFamily="50" charset="-128"/>
                        <a:ea typeface="BIZ UDPゴシック" panose="020B0400000000000000" pitchFamily="50" charset="-128"/>
                      </a:endParaRPr>
                    </a:p>
                    <a:p>
                      <a:pPr algn="ctr"/>
                      <a:r>
                        <a:rPr lang="ja-JP" altLang="en-US" sz="2800" dirty="0" smtClean="0">
                          <a:solidFill>
                            <a:schemeClr val="tx1"/>
                          </a:solidFill>
                          <a:latin typeface="BIZ UDPゴシック" panose="020B0400000000000000" pitchFamily="50" charset="-128"/>
                          <a:ea typeface="BIZ UDPゴシック" panose="020B0400000000000000" pitchFamily="50" charset="-128"/>
                        </a:rPr>
                        <a:t>締結）前まで</a:t>
                      </a:r>
                      <a:endParaRPr kumimoji="1" lang="ja-JP" altLang="en-US" sz="2800" dirty="0">
                        <a:solidFill>
                          <a:schemeClr val="tx1"/>
                        </a:solidFill>
                      </a:endParaRPr>
                    </a:p>
                  </a:txBody>
                  <a:tcPr anchor="ctr">
                    <a:solidFill>
                      <a:schemeClr val="accent1"/>
                    </a:solidFill>
                  </a:tcPr>
                </a:tc>
                <a:tc>
                  <a:txBody>
                    <a:bodyPr/>
                    <a:lstStyle/>
                    <a:p>
                      <a:pPr lvl="0" algn="ctr"/>
                      <a:r>
                        <a:rPr lang="ja-JP" altLang="en-US" sz="2800" dirty="0" smtClean="0">
                          <a:solidFill>
                            <a:schemeClr val="tx1"/>
                          </a:solidFill>
                          <a:latin typeface="BIZ UDPゴシック" panose="020B0400000000000000" pitchFamily="50" charset="-128"/>
                          <a:ea typeface="BIZ UDPゴシック" panose="020B0400000000000000" pitchFamily="50" charset="-128"/>
                        </a:rPr>
                        <a:t>電子契約データの</a:t>
                      </a:r>
                      <a:endParaRPr lang="en-US" altLang="ja-JP" sz="2800" dirty="0" smtClean="0">
                        <a:solidFill>
                          <a:schemeClr val="tx1"/>
                        </a:solidFill>
                        <a:latin typeface="BIZ UDPゴシック" panose="020B0400000000000000" pitchFamily="50" charset="-128"/>
                        <a:ea typeface="BIZ UDPゴシック" panose="020B0400000000000000" pitchFamily="50" charset="-128"/>
                      </a:endParaRPr>
                    </a:p>
                    <a:p>
                      <a:pPr lvl="0" algn="ctr"/>
                      <a:r>
                        <a:rPr lang="ja-JP" altLang="en-US" sz="2800" dirty="0" smtClean="0">
                          <a:solidFill>
                            <a:schemeClr val="tx1"/>
                          </a:solidFill>
                          <a:latin typeface="BIZ UDPゴシック" panose="020B0400000000000000" pitchFamily="50" charset="-128"/>
                          <a:ea typeface="BIZ UDPゴシック" panose="020B0400000000000000" pitchFamily="50" charset="-128"/>
                        </a:rPr>
                        <a:t>市によるアップロード前</a:t>
                      </a:r>
                      <a:endParaRPr kumimoji="1" lang="ja-JP" altLang="en-US" sz="2800" dirty="0">
                        <a:solidFill>
                          <a:schemeClr val="tx1"/>
                        </a:solidFill>
                      </a:endParaRPr>
                    </a:p>
                  </a:txBody>
                  <a:tcPr anchor="ctr">
                    <a:solidFill>
                      <a:schemeClr val="accent1"/>
                    </a:solidFill>
                  </a:tcPr>
                </a:tc>
                <a:extLst>
                  <a:ext uri="{0D108BD9-81ED-4DB2-BD59-A6C34878D82A}">
                    <a16:rowId xmlns:a16="http://schemas.microsoft.com/office/drawing/2014/main" val="2478125811"/>
                  </a:ext>
                </a:extLst>
              </a:tr>
              <a:tr h="99393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2000" dirty="0" smtClean="0">
                          <a:solidFill>
                            <a:schemeClr val="bg1"/>
                          </a:solidFill>
                          <a:latin typeface="BIZ UDPゴシック" panose="020B0400000000000000" pitchFamily="50" charset="-128"/>
                          <a:ea typeface="BIZ UDPゴシック" panose="020B0400000000000000" pitchFamily="50" charset="-128"/>
                        </a:rPr>
                        <a:t>提出方法</a:t>
                      </a:r>
                      <a:endParaRPr kumimoji="1" lang="ja-JP" altLang="en-US" sz="2000" dirty="0">
                        <a:solidFill>
                          <a:schemeClr val="bg1"/>
                        </a:solidFill>
                      </a:endParaRPr>
                    </a:p>
                  </a:txBody>
                  <a:tcPr anchor="ctr">
                    <a:solidFill>
                      <a:schemeClr val="accent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2800" dirty="0" smtClean="0">
                          <a:solidFill>
                            <a:schemeClr val="tx1"/>
                          </a:solidFill>
                          <a:latin typeface="BIZ UDPゴシック" panose="020B0400000000000000" pitchFamily="50" charset="-128"/>
                          <a:ea typeface="BIZ UDPゴシック" panose="020B0400000000000000" pitchFamily="50" charset="-128"/>
                        </a:rPr>
                        <a:t>原本を</a:t>
                      </a:r>
                      <a:endParaRPr lang="en-US" altLang="ja-JP" sz="2800" dirty="0" smtClean="0">
                        <a:solidFill>
                          <a:schemeClr val="tx1"/>
                        </a:solidFill>
                        <a:latin typeface="BIZ UDPゴシック" panose="020B0400000000000000" pitchFamily="50" charset="-128"/>
                        <a:ea typeface="BIZ UDPゴシック" panose="020B0400000000000000"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2800" dirty="0" smtClean="0">
                          <a:solidFill>
                            <a:schemeClr val="tx1"/>
                          </a:solidFill>
                          <a:latin typeface="BIZ UDPゴシック" panose="020B0400000000000000" pitchFamily="50" charset="-128"/>
                          <a:ea typeface="BIZ UDPゴシック" panose="020B0400000000000000" pitchFamily="50" charset="-128"/>
                        </a:rPr>
                        <a:t>持参又は郵送</a:t>
                      </a:r>
                      <a:endParaRPr lang="en-US" altLang="ja-JP" sz="2800" dirty="0" smtClean="0">
                        <a:solidFill>
                          <a:schemeClr val="tx1"/>
                        </a:solidFill>
                        <a:latin typeface="BIZ UDPゴシック" panose="020B0400000000000000" pitchFamily="50" charset="-128"/>
                        <a:ea typeface="BIZ UDPゴシック" panose="020B0400000000000000" pitchFamily="50" charset="-128"/>
                      </a:endParaRPr>
                    </a:p>
                  </a:txBody>
                  <a:tcPr anchor="ctr">
                    <a:solidFill>
                      <a:schemeClr val="accent1"/>
                    </a:solidFill>
                  </a:tcPr>
                </a:tc>
                <a:tc>
                  <a:txBody>
                    <a:bodyPr/>
                    <a:lstStyle/>
                    <a:p>
                      <a:pPr lvl="0" algn="l"/>
                      <a:r>
                        <a:rPr lang="ja-JP" altLang="en-US" sz="2800" dirty="0" smtClean="0">
                          <a:solidFill>
                            <a:schemeClr val="tx1"/>
                          </a:solidFill>
                          <a:latin typeface="BIZ UDPゴシック" panose="020B0400000000000000" pitchFamily="50" charset="-128"/>
                          <a:ea typeface="BIZ UDPゴシック" panose="020B0400000000000000" pitchFamily="50" charset="-128"/>
                        </a:rPr>
                        <a:t>原本の写しをメールにて送付</a:t>
                      </a:r>
                      <a:endParaRPr lang="en-US" altLang="ja-JP" sz="2800" dirty="0" smtClean="0">
                        <a:solidFill>
                          <a:schemeClr val="tx1"/>
                        </a:solidFill>
                        <a:latin typeface="BIZ UDPゴシック" panose="020B0400000000000000" pitchFamily="50" charset="-128"/>
                        <a:ea typeface="BIZ UDPゴシック" panose="020B0400000000000000" pitchFamily="50" charset="-128"/>
                      </a:endParaRPr>
                    </a:p>
                    <a:p>
                      <a:pPr lvl="0" algn="l"/>
                      <a:r>
                        <a:rPr lang="ja-JP" altLang="en-US" sz="2800" dirty="0" smtClean="0">
                          <a:solidFill>
                            <a:schemeClr val="tx1"/>
                          </a:solidFill>
                          <a:latin typeface="BIZ UDPゴシック" panose="020B0400000000000000" pitchFamily="50" charset="-128"/>
                          <a:ea typeface="BIZ UDPゴシック" panose="020B0400000000000000" pitchFamily="50" charset="-128"/>
                        </a:rPr>
                        <a:t>（後日　原本</a:t>
                      </a:r>
                      <a:r>
                        <a:rPr lang="ja-JP" altLang="en-US" sz="2800" smtClean="0">
                          <a:solidFill>
                            <a:schemeClr val="tx1"/>
                          </a:solidFill>
                          <a:latin typeface="BIZ UDPゴシック" panose="020B0400000000000000" pitchFamily="50" charset="-128"/>
                          <a:ea typeface="BIZ UDPゴシック" panose="020B0400000000000000" pitchFamily="50" charset="-128"/>
                        </a:rPr>
                        <a:t>提出</a:t>
                      </a:r>
                      <a:r>
                        <a:rPr lang="ja-JP" altLang="en-US" sz="2800" smtClean="0">
                          <a:solidFill>
                            <a:schemeClr val="tx1"/>
                          </a:solidFill>
                          <a:latin typeface="BIZ UDPゴシック" panose="020B0400000000000000" pitchFamily="50" charset="-128"/>
                          <a:ea typeface="BIZ UDPゴシック" panose="020B0400000000000000" pitchFamily="50" charset="-128"/>
                        </a:rPr>
                        <a:t>）（</a:t>
                      </a:r>
                      <a:r>
                        <a:rPr lang="en-US" altLang="ja-JP" sz="2800" smtClean="0">
                          <a:solidFill>
                            <a:schemeClr val="tx1"/>
                          </a:solidFill>
                          <a:latin typeface="BIZ UDPゴシック" panose="020B0400000000000000" pitchFamily="50" charset="-128"/>
                          <a:ea typeface="BIZ UDPゴシック" panose="020B0400000000000000" pitchFamily="50" charset="-128"/>
                        </a:rPr>
                        <a:t>※</a:t>
                      </a:r>
                      <a:r>
                        <a:rPr lang="ja-JP" altLang="en-US" sz="2800" dirty="0" smtClean="0">
                          <a:solidFill>
                            <a:schemeClr val="tx1"/>
                          </a:solidFill>
                          <a:latin typeface="BIZ UDPゴシック" panose="020B0400000000000000" pitchFamily="50" charset="-128"/>
                          <a:ea typeface="BIZ UDPゴシック" panose="020B0400000000000000" pitchFamily="50" charset="-128"/>
                        </a:rPr>
                        <a:t>）</a:t>
                      </a:r>
                      <a:endParaRPr kumimoji="1" lang="ja-JP" altLang="en-US" sz="2800" dirty="0">
                        <a:solidFill>
                          <a:schemeClr val="tx1"/>
                        </a:solidFill>
                      </a:endParaRPr>
                    </a:p>
                  </a:txBody>
                  <a:tcPr anchor="ctr">
                    <a:solidFill>
                      <a:schemeClr val="accent1"/>
                    </a:solidFill>
                  </a:tcPr>
                </a:tc>
                <a:extLst>
                  <a:ext uri="{0D108BD9-81ED-4DB2-BD59-A6C34878D82A}">
                    <a16:rowId xmlns:a16="http://schemas.microsoft.com/office/drawing/2014/main" val="2467826103"/>
                  </a:ext>
                </a:extLst>
              </a:tr>
            </a:tbl>
          </a:graphicData>
        </a:graphic>
      </p:graphicFrame>
      <p:sp>
        <p:nvSpPr>
          <p:cNvPr id="3" name="テキスト ボックス 2"/>
          <p:cNvSpPr txBox="1"/>
          <p:nvPr/>
        </p:nvSpPr>
        <p:spPr>
          <a:xfrm>
            <a:off x="916772" y="1707365"/>
            <a:ext cx="11018553" cy="523220"/>
          </a:xfrm>
          <a:prstGeom prst="rect">
            <a:avLst/>
          </a:prstGeom>
          <a:noFill/>
        </p:spPr>
        <p:txBody>
          <a:bodyPr wrap="square" rtlCol="0">
            <a:spAutoFit/>
          </a:bodyPr>
          <a:lstStyle/>
          <a:p>
            <a:r>
              <a:rPr lang="ja-JP" altLang="en-US" sz="2800" dirty="0">
                <a:solidFill>
                  <a:srgbClr val="3D3D3D"/>
                </a:solidFill>
                <a:latin typeface="BIZ UDPゴシック" panose="020B0400000000000000" pitchFamily="50" charset="-128"/>
                <a:ea typeface="BIZ UDPゴシック" panose="020B0400000000000000" pitchFamily="50" charset="-128"/>
              </a:rPr>
              <a:t>対象の</a:t>
            </a:r>
            <a:r>
              <a:rPr lang="ja-JP" altLang="en-US" sz="2800" dirty="0" smtClean="0">
                <a:solidFill>
                  <a:srgbClr val="3D3D3D"/>
                </a:solidFill>
                <a:latin typeface="BIZ UDPゴシック" panose="020B0400000000000000" pitchFamily="50" charset="-128"/>
                <a:ea typeface="BIZ UDPゴシック" panose="020B0400000000000000" pitchFamily="50" charset="-128"/>
              </a:rPr>
              <a:t>書類　　　・</a:t>
            </a:r>
            <a:r>
              <a:rPr lang="ja-JP" altLang="en-US" sz="2800" dirty="0" smtClean="0">
                <a:latin typeface="BIZ UDPゴシック" panose="020B0400000000000000" pitchFamily="50" charset="-128"/>
                <a:ea typeface="BIZ UDPゴシック" panose="020B0400000000000000" pitchFamily="50" charset="-128"/>
              </a:rPr>
              <a:t>契約</a:t>
            </a:r>
            <a:r>
              <a:rPr lang="ja-JP" altLang="en-US" sz="2800" dirty="0">
                <a:latin typeface="BIZ UDPゴシック" panose="020B0400000000000000" pitchFamily="50" charset="-128"/>
                <a:ea typeface="BIZ UDPゴシック" panose="020B0400000000000000" pitchFamily="50" charset="-128"/>
              </a:rPr>
              <a:t>保証　</a:t>
            </a:r>
            <a:r>
              <a:rPr lang="ja-JP" altLang="en-US" sz="2800" dirty="0" smtClean="0">
                <a:latin typeface="BIZ UDPゴシック" panose="020B0400000000000000" pitchFamily="50" charset="-128"/>
                <a:ea typeface="BIZ UDPゴシック" panose="020B0400000000000000" pitchFamily="50" charset="-128"/>
              </a:rPr>
              <a:t>・誓約書兼</a:t>
            </a:r>
            <a:r>
              <a:rPr lang="ja-JP" altLang="en-US" sz="2800" dirty="0">
                <a:latin typeface="BIZ UDPゴシック" panose="020B0400000000000000" pitchFamily="50" charset="-128"/>
                <a:ea typeface="BIZ UDPゴシック" panose="020B0400000000000000" pitchFamily="50" charset="-128"/>
              </a:rPr>
              <a:t>同意書　</a:t>
            </a:r>
            <a:r>
              <a:rPr lang="ja-JP" altLang="en-US" sz="2800" dirty="0" smtClean="0">
                <a:latin typeface="BIZ UDPゴシック" panose="020B0400000000000000" pitchFamily="50" charset="-128"/>
                <a:ea typeface="BIZ UDPゴシック" panose="020B0400000000000000" pitchFamily="50" charset="-128"/>
              </a:rPr>
              <a:t>・課税</a:t>
            </a:r>
            <a:r>
              <a:rPr lang="ja-JP" altLang="en-US" sz="2800" dirty="0">
                <a:latin typeface="BIZ UDPゴシック" panose="020B0400000000000000" pitchFamily="50" charset="-128"/>
                <a:ea typeface="BIZ UDPゴシック" panose="020B0400000000000000" pitchFamily="50" charset="-128"/>
              </a:rPr>
              <a:t>免税事</a:t>
            </a:r>
            <a:r>
              <a:rPr lang="ja-JP" altLang="en-US" sz="2800" dirty="0" smtClean="0">
                <a:latin typeface="BIZ UDPゴシック" panose="020B0400000000000000" pitchFamily="50" charset="-128"/>
                <a:ea typeface="BIZ UDPゴシック" panose="020B0400000000000000" pitchFamily="50" charset="-128"/>
              </a:rPr>
              <a:t>業者届</a:t>
            </a:r>
            <a:endParaRPr kumimoji="1" lang="ja-JP" altLang="en-US" sz="2800" dirty="0"/>
          </a:p>
        </p:txBody>
      </p:sp>
      <p:sp>
        <p:nvSpPr>
          <p:cNvPr id="6" name="テキスト ボックス 5"/>
          <p:cNvSpPr txBox="1"/>
          <p:nvPr/>
        </p:nvSpPr>
        <p:spPr>
          <a:xfrm>
            <a:off x="586723" y="6118452"/>
            <a:ext cx="11018553" cy="646331"/>
          </a:xfrm>
          <a:prstGeom prst="rect">
            <a:avLst/>
          </a:prstGeom>
          <a:noFill/>
        </p:spPr>
        <p:txBody>
          <a:bodyPr wrap="square" rtlCol="0">
            <a:spAutoFit/>
          </a:bodyPr>
          <a:lstStyle/>
          <a:p>
            <a:r>
              <a:rPr lang="ja-JP" altLang="ja-JP" dirty="0">
                <a:latin typeface="BIZ UDPゴシック" panose="020B0400000000000000" pitchFamily="50" charset="-128"/>
                <a:ea typeface="BIZ UDPゴシック" panose="020B0400000000000000" pitchFamily="50" charset="-128"/>
              </a:rPr>
              <a:t>（※）「契約保証」の提出について電子保証サービスを利用して行う場合は、対象案件の保証契約番号と認証キーをメールにて送付する。（令和</a:t>
            </a:r>
            <a:r>
              <a:rPr lang="en-US" altLang="ja-JP" dirty="0">
                <a:latin typeface="BIZ UDPゴシック" panose="020B0400000000000000" pitchFamily="50" charset="-128"/>
                <a:ea typeface="BIZ UDPゴシック" panose="020B0400000000000000" pitchFamily="50" charset="-128"/>
              </a:rPr>
              <a:t>7</a:t>
            </a:r>
            <a:r>
              <a:rPr lang="ja-JP" altLang="ja-JP" dirty="0">
                <a:latin typeface="BIZ UDPゴシック" panose="020B0400000000000000" pitchFamily="50" charset="-128"/>
                <a:ea typeface="BIZ UDPゴシック" panose="020B0400000000000000" pitchFamily="50" charset="-128"/>
              </a:rPr>
              <a:t>年度運用開始）</a:t>
            </a:r>
            <a:endParaRPr kumimoji="1" lang="ja-JP" altLang="en-US" sz="2800" dirty="0">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371483545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0" y="-1143"/>
            <a:ext cx="12192000" cy="584775"/>
          </a:xfrm>
          <a:prstGeom prst="rect">
            <a:avLst/>
          </a:prstGeom>
          <a:solidFill>
            <a:schemeClr val="accent1">
              <a:lumMod val="75000"/>
            </a:schemeClr>
          </a:solidFill>
        </p:spPr>
        <p:txBody>
          <a:bodyPr wrap="square">
            <a:spAutoFit/>
          </a:bodyPr>
          <a:lstStyle/>
          <a:p>
            <a:pPr algn="ctr"/>
            <a:r>
              <a:rPr lang="ja-JP" altLang="en-US" sz="3200" dirty="0" smtClean="0">
                <a:solidFill>
                  <a:schemeClr val="bg1"/>
                </a:solidFill>
                <a:latin typeface="BIZ UDPゴシック" panose="020B0400000000000000" pitchFamily="50" charset="-128"/>
                <a:ea typeface="BIZ UDPゴシック" panose="020B0400000000000000" pitchFamily="50" charset="-128"/>
              </a:rPr>
              <a:t>電子契約の流れ（電子契約データの保存）</a:t>
            </a:r>
            <a:endParaRPr lang="ja-JP" altLang="en-US" sz="3200" dirty="0">
              <a:solidFill>
                <a:schemeClr val="bg1"/>
              </a:solidFill>
              <a:latin typeface="BIZ UDPゴシック" panose="020B0400000000000000" pitchFamily="50" charset="-128"/>
              <a:ea typeface="BIZ UDPゴシック" panose="020B0400000000000000" pitchFamily="50" charset="-128"/>
            </a:endParaRPr>
          </a:p>
        </p:txBody>
      </p:sp>
      <p:sp>
        <p:nvSpPr>
          <p:cNvPr id="8" name="Google Shape;307;p54"/>
          <p:cNvSpPr txBox="1"/>
          <p:nvPr/>
        </p:nvSpPr>
        <p:spPr>
          <a:xfrm>
            <a:off x="846668" y="1313645"/>
            <a:ext cx="10937502" cy="4919730"/>
          </a:xfrm>
          <a:prstGeom prst="rect">
            <a:avLst/>
          </a:prstGeom>
          <a:noFill/>
          <a:ln>
            <a:noFill/>
          </a:ln>
        </p:spPr>
        <p:txBody>
          <a:bodyPr spcFirstLastPara="1" wrap="square" lIns="91425" tIns="91425" rIns="91425" bIns="91425" anchor="t" anchorCtr="0">
            <a:noAutofit/>
          </a:bodyPr>
          <a:lstStyle/>
          <a:p>
            <a:pPr lvl="0"/>
            <a:r>
              <a:rPr lang="ja-JP" altLang="en-US" sz="2800" u="sng" dirty="0" smtClean="0">
                <a:solidFill>
                  <a:schemeClr val="accent1"/>
                </a:solidFill>
                <a:latin typeface="BIZ UDPゴシック" panose="020B0400000000000000" pitchFamily="50" charset="-128"/>
                <a:ea typeface="BIZ UDPゴシック" panose="020B0400000000000000" pitchFamily="50" charset="-128"/>
              </a:rPr>
              <a:t>電子契約データ</a:t>
            </a:r>
            <a:r>
              <a:rPr lang="ja-JP" altLang="en-US" sz="2800" u="sng" dirty="0">
                <a:solidFill>
                  <a:schemeClr val="accent1"/>
                </a:solidFill>
                <a:latin typeface="BIZ UDPゴシック" panose="020B0400000000000000" pitchFamily="50" charset="-128"/>
                <a:ea typeface="BIZ UDPゴシック" panose="020B0400000000000000" pitchFamily="50" charset="-128"/>
              </a:rPr>
              <a:t>の保存について</a:t>
            </a:r>
            <a:endParaRPr sz="2800" u="sng" dirty="0">
              <a:solidFill>
                <a:schemeClr val="accent1"/>
              </a:solidFill>
              <a:latin typeface="BIZ UDPゴシック" panose="020B0400000000000000" pitchFamily="50" charset="-128"/>
              <a:ea typeface="BIZ UDPゴシック" panose="020B0400000000000000" pitchFamily="50" charset="-128"/>
            </a:endParaRPr>
          </a:p>
          <a:p>
            <a:pPr marL="0" lvl="0" indent="0" algn="l" rtl="0">
              <a:spcBef>
                <a:spcPts val="0"/>
              </a:spcBef>
              <a:spcAft>
                <a:spcPts val="0"/>
              </a:spcAft>
              <a:buNone/>
            </a:pPr>
            <a:endParaRPr sz="2800" dirty="0">
              <a:solidFill>
                <a:srgbClr val="3D3D3D"/>
              </a:solidFill>
              <a:latin typeface="BIZ UDPゴシック" panose="020B0400000000000000" pitchFamily="50" charset="-128"/>
              <a:ea typeface="BIZ UDPゴシック" panose="020B0400000000000000" pitchFamily="50" charset="-128"/>
            </a:endParaRPr>
          </a:p>
          <a:p>
            <a:pPr lvl="0"/>
            <a:r>
              <a:rPr lang="ja-JP" altLang="en-US" sz="2800" dirty="0" smtClean="0">
                <a:solidFill>
                  <a:srgbClr val="3D3D3D"/>
                </a:solidFill>
                <a:latin typeface="BIZ UDPゴシック" panose="020B0400000000000000" pitchFamily="50" charset="-128"/>
                <a:ea typeface="BIZ UDPゴシック" panose="020B0400000000000000" pitchFamily="50" charset="-128"/>
              </a:rPr>
              <a:t>契約締結後にメールにて</a:t>
            </a:r>
            <a:r>
              <a:rPr lang="ja-JP" altLang="en-US" sz="2800" dirty="0">
                <a:solidFill>
                  <a:srgbClr val="3D3D3D"/>
                </a:solidFill>
                <a:latin typeface="BIZ UDPゴシック" panose="020B0400000000000000" pitchFamily="50" charset="-128"/>
                <a:ea typeface="BIZ UDPゴシック" panose="020B0400000000000000" pitchFamily="50" charset="-128"/>
              </a:rPr>
              <a:t>送付される</a:t>
            </a:r>
            <a:r>
              <a:rPr lang="ja-JP" altLang="en-US" sz="2800" dirty="0" smtClean="0">
                <a:solidFill>
                  <a:srgbClr val="3D3D3D"/>
                </a:solidFill>
                <a:latin typeface="BIZ UDPゴシック" panose="020B0400000000000000" pitchFamily="50" charset="-128"/>
                <a:ea typeface="BIZ UDPゴシック" panose="020B0400000000000000" pitchFamily="50" charset="-128"/>
              </a:rPr>
              <a:t>電子契約データは、適切に保存する必要があります。</a:t>
            </a:r>
            <a:endParaRPr lang="en-US" altLang="ja-JP" sz="2800" dirty="0" smtClean="0">
              <a:solidFill>
                <a:srgbClr val="3D3D3D"/>
              </a:solidFill>
              <a:latin typeface="BIZ UDPゴシック" panose="020B0400000000000000" pitchFamily="50" charset="-128"/>
              <a:ea typeface="BIZ UDPゴシック" panose="020B0400000000000000" pitchFamily="50" charset="-128"/>
            </a:endParaRPr>
          </a:p>
          <a:p>
            <a:pPr marL="0" lvl="0" indent="0" algn="l" rtl="0">
              <a:spcBef>
                <a:spcPts val="0"/>
              </a:spcBef>
              <a:spcAft>
                <a:spcPts val="0"/>
              </a:spcAft>
              <a:buNone/>
            </a:pPr>
            <a:endParaRPr lang="en-US" altLang="ja-JP" sz="2800" dirty="0" smtClean="0">
              <a:solidFill>
                <a:srgbClr val="3D3D3D"/>
              </a:solidFill>
              <a:latin typeface="BIZ UDPゴシック" panose="020B0400000000000000" pitchFamily="50" charset="-128"/>
              <a:ea typeface="BIZ UDPゴシック" panose="020B0400000000000000" pitchFamily="50" charset="-128"/>
            </a:endParaRPr>
          </a:p>
          <a:p>
            <a:pPr lvl="0"/>
            <a:r>
              <a:rPr lang="ja-JP" altLang="en-US" sz="2800" dirty="0" smtClean="0">
                <a:solidFill>
                  <a:srgbClr val="3D3D3D"/>
                </a:solidFill>
                <a:latin typeface="BIZ UDPゴシック" panose="020B0400000000000000" pitchFamily="50" charset="-128"/>
                <a:ea typeface="BIZ UDPゴシック" panose="020B0400000000000000" pitchFamily="50" charset="-128"/>
              </a:rPr>
              <a:t>詳細は、下記リンク</a:t>
            </a:r>
            <a:r>
              <a:rPr lang="ja-JP" altLang="en-US" sz="2800" dirty="0">
                <a:solidFill>
                  <a:srgbClr val="3D3D3D"/>
                </a:solidFill>
                <a:latin typeface="BIZ UDPゴシック" panose="020B0400000000000000" pitchFamily="50" charset="-128"/>
                <a:ea typeface="BIZ UDPゴシック" panose="020B0400000000000000" pitchFamily="50" charset="-128"/>
              </a:rPr>
              <a:t>を</a:t>
            </a:r>
            <a:r>
              <a:rPr lang="ja-JP" altLang="en-US" sz="2800" dirty="0" smtClean="0">
                <a:solidFill>
                  <a:srgbClr val="3D3D3D"/>
                </a:solidFill>
                <a:latin typeface="BIZ UDPゴシック" panose="020B0400000000000000" pitchFamily="50" charset="-128"/>
                <a:ea typeface="BIZ UDPゴシック" panose="020B0400000000000000" pitchFamily="50" charset="-128"/>
              </a:rPr>
              <a:t>参照するか、所轄</a:t>
            </a:r>
            <a:r>
              <a:rPr lang="ja-JP" altLang="en-US" sz="2800" dirty="0">
                <a:solidFill>
                  <a:srgbClr val="3D3D3D"/>
                </a:solidFill>
                <a:latin typeface="BIZ UDPゴシック" panose="020B0400000000000000" pitchFamily="50" charset="-128"/>
                <a:ea typeface="BIZ UDPゴシック" panose="020B0400000000000000" pitchFamily="50" charset="-128"/>
              </a:rPr>
              <a:t>の税務署まで</a:t>
            </a:r>
            <a:r>
              <a:rPr lang="ja-JP" altLang="en-US" sz="2800" dirty="0" smtClean="0">
                <a:solidFill>
                  <a:srgbClr val="3D3D3D"/>
                </a:solidFill>
                <a:latin typeface="BIZ UDPゴシック" panose="020B0400000000000000" pitchFamily="50" charset="-128"/>
                <a:ea typeface="BIZ UDPゴシック" panose="020B0400000000000000" pitchFamily="50" charset="-128"/>
              </a:rPr>
              <a:t>お問合せ・ご確認</a:t>
            </a:r>
            <a:r>
              <a:rPr lang="ja-JP" altLang="en-US" sz="2800" dirty="0">
                <a:solidFill>
                  <a:srgbClr val="3D3D3D"/>
                </a:solidFill>
                <a:latin typeface="BIZ UDPゴシック" panose="020B0400000000000000" pitchFamily="50" charset="-128"/>
                <a:ea typeface="BIZ UDPゴシック" panose="020B0400000000000000" pitchFamily="50" charset="-128"/>
              </a:rPr>
              <a:t>いただくようお願いいたします</a:t>
            </a:r>
            <a:r>
              <a:rPr lang="ja-JP" altLang="en-US" sz="2800" dirty="0" smtClean="0">
                <a:solidFill>
                  <a:srgbClr val="3D3D3D"/>
                </a:solidFill>
                <a:latin typeface="BIZ UDPゴシック" panose="020B0400000000000000" pitchFamily="50" charset="-128"/>
                <a:ea typeface="BIZ UDPゴシック" panose="020B0400000000000000" pitchFamily="50" charset="-128"/>
              </a:rPr>
              <a:t>。</a:t>
            </a:r>
            <a:endParaRPr lang="en-US" altLang="ja-JP" sz="2800" dirty="0" smtClean="0">
              <a:solidFill>
                <a:srgbClr val="3D3D3D"/>
              </a:solidFill>
              <a:latin typeface="BIZ UDPゴシック" panose="020B0400000000000000" pitchFamily="50" charset="-128"/>
              <a:ea typeface="BIZ UDPゴシック" panose="020B0400000000000000" pitchFamily="50" charset="-128"/>
            </a:endParaRPr>
          </a:p>
          <a:p>
            <a:pPr lvl="0"/>
            <a:endParaRPr lang="en-US" altLang="ja-JP" sz="2800" dirty="0">
              <a:solidFill>
                <a:srgbClr val="3D3D3D"/>
              </a:solidFill>
              <a:latin typeface="BIZ UDPゴシック" panose="020B0400000000000000" pitchFamily="50" charset="-128"/>
              <a:ea typeface="BIZ UDPゴシック" panose="020B0400000000000000" pitchFamily="50" charset="-128"/>
            </a:endParaRPr>
          </a:p>
          <a:p>
            <a:pPr lvl="0"/>
            <a:r>
              <a:rPr lang="en-US" altLang="ja-JP" sz="2800" dirty="0">
                <a:solidFill>
                  <a:srgbClr val="3D3D3D"/>
                </a:solidFill>
                <a:latin typeface="BIZ UDPゴシック" panose="020B0400000000000000" pitchFamily="50" charset="-128"/>
                <a:ea typeface="BIZ UDPゴシック" panose="020B0400000000000000" pitchFamily="50" charset="-128"/>
                <a:hlinkClick r:id="rId2"/>
              </a:rPr>
              <a:t>https://</a:t>
            </a:r>
            <a:r>
              <a:rPr lang="en-US" altLang="ja-JP" sz="2800" dirty="0" smtClean="0">
                <a:solidFill>
                  <a:srgbClr val="3D3D3D"/>
                </a:solidFill>
                <a:latin typeface="BIZ UDPゴシック" panose="020B0400000000000000" pitchFamily="50" charset="-128"/>
                <a:ea typeface="BIZ UDPゴシック" panose="020B0400000000000000" pitchFamily="50" charset="-128"/>
                <a:hlinkClick r:id="rId2"/>
              </a:rPr>
              <a:t>help.cloudsign.jp/ja/articles/5675348</a:t>
            </a:r>
            <a:endParaRPr lang="en-US" altLang="ja-JP" sz="2800" dirty="0" smtClean="0">
              <a:solidFill>
                <a:srgbClr val="3D3D3D"/>
              </a:solidFill>
              <a:latin typeface="BIZ UDPゴシック" panose="020B0400000000000000" pitchFamily="50" charset="-128"/>
              <a:ea typeface="BIZ UDPゴシック" panose="020B0400000000000000" pitchFamily="50" charset="-128"/>
            </a:endParaRPr>
          </a:p>
          <a:p>
            <a:pPr lvl="0"/>
            <a:r>
              <a:rPr lang="en-US" altLang="ja-JP" sz="2800" dirty="0" smtClean="0">
                <a:solidFill>
                  <a:srgbClr val="3D3D3D"/>
                </a:solidFill>
                <a:latin typeface="BIZ UDPゴシック" panose="020B0400000000000000" pitchFamily="50" charset="-128"/>
                <a:ea typeface="BIZ UDPゴシック" panose="020B0400000000000000" pitchFamily="50" charset="-128"/>
              </a:rPr>
              <a:t>-</a:t>
            </a:r>
            <a:r>
              <a:rPr lang="ja-JP" altLang="en-US" sz="2800" dirty="0">
                <a:solidFill>
                  <a:srgbClr val="3D3D3D"/>
                </a:solidFill>
                <a:latin typeface="BIZ UDPゴシック" panose="020B0400000000000000" pitchFamily="50" charset="-128"/>
                <a:ea typeface="BIZ UDPゴシック" panose="020B0400000000000000" pitchFamily="50" charset="-128"/>
              </a:rPr>
              <a:t>クラウドサイン受信時の書類の保存に</a:t>
            </a:r>
            <a:r>
              <a:rPr lang="ja-JP" altLang="en-US" sz="2800" dirty="0" smtClean="0">
                <a:solidFill>
                  <a:srgbClr val="3D3D3D"/>
                </a:solidFill>
                <a:latin typeface="BIZ UDPゴシック" panose="020B0400000000000000" pitchFamily="50" charset="-128"/>
                <a:ea typeface="BIZ UDPゴシック" panose="020B0400000000000000" pitchFamily="50" charset="-128"/>
              </a:rPr>
              <a:t>関して</a:t>
            </a:r>
            <a:endParaRPr lang="en-US" altLang="ja-JP" sz="2800" dirty="0" smtClean="0">
              <a:solidFill>
                <a:srgbClr val="3D3D3D"/>
              </a:solidFill>
              <a:latin typeface="BIZ UDPゴシック" panose="020B0400000000000000" pitchFamily="50" charset="-128"/>
              <a:ea typeface="BIZ UDPゴシック" panose="020B0400000000000000" pitchFamily="50" charset="-128"/>
            </a:endParaRPr>
          </a:p>
          <a:p>
            <a:pPr lvl="0"/>
            <a:r>
              <a:rPr lang="en-US" altLang="ja-JP" sz="2800" dirty="0" smtClean="0">
                <a:solidFill>
                  <a:srgbClr val="3D3D3D"/>
                </a:solidFill>
                <a:latin typeface="BIZ UDPゴシック" panose="020B0400000000000000" pitchFamily="50" charset="-128"/>
                <a:ea typeface="BIZ UDPゴシック" panose="020B0400000000000000" pitchFamily="50" charset="-128"/>
              </a:rPr>
              <a:t>-</a:t>
            </a:r>
            <a:r>
              <a:rPr lang="ja-JP" altLang="en-US" sz="2800" dirty="0">
                <a:solidFill>
                  <a:srgbClr val="3D3D3D"/>
                </a:solidFill>
                <a:latin typeface="BIZ UDPゴシック" panose="020B0400000000000000" pitchFamily="50" charset="-128"/>
                <a:ea typeface="BIZ UDPゴシック" panose="020B0400000000000000" pitchFamily="50" charset="-128"/>
              </a:rPr>
              <a:t>電子帳簿保存法改正への対応</a:t>
            </a:r>
            <a:endParaRPr lang="en-US" altLang="ja-JP" sz="2800" dirty="0">
              <a:solidFill>
                <a:srgbClr val="3D3D3D"/>
              </a:solidFill>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216342195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p:txBody>
          <a:bodyPr/>
          <a:lstStyle/>
          <a:p>
            <a:pPr marL="0" indent="0">
              <a:buNone/>
            </a:pPr>
            <a:r>
              <a:rPr lang="ja-JP" altLang="en-US" dirty="0" smtClean="0">
                <a:latin typeface="BIZ UDPゴシック" panose="020B0400000000000000" pitchFamily="50" charset="-128"/>
                <a:ea typeface="BIZ UDPゴシック" panose="020B0400000000000000" pitchFamily="50" charset="-128"/>
              </a:rPr>
              <a:t>電子</a:t>
            </a:r>
            <a:r>
              <a:rPr lang="ja-JP" altLang="en-US" dirty="0">
                <a:latin typeface="BIZ UDPゴシック" panose="020B0400000000000000" pitchFamily="50" charset="-128"/>
                <a:ea typeface="BIZ UDPゴシック" panose="020B0400000000000000" pitchFamily="50" charset="-128"/>
              </a:rPr>
              <a:t>契約を利用することで、事業者の皆様の業務の効率化やコスト</a:t>
            </a:r>
          </a:p>
          <a:p>
            <a:pPr marL="0" indent="0">
              <a:buNone/>
            </a:pPr>
            <a:r>
              <a:rPr lang="ja-JP" altLang="en-US" dirty="0">
                <a:latin typeface="BIZ UDPゴシック" panose="020B0400000000000000" pitchFamily="50" charset="-128"/>
                <a:ea typeface="BIZ UDPゴシック" panose="020B0400000000000000" pitchFamily="50" charset="-128"/>
              </a:rPr>
              <a:t>の</a:t>
            </a:r>
            <a:r>
              <a:rPr lang="ja-JP" altLang="en-US" dirty="0" smtClean="0">
                <a:latin typeface="BIZ UDPゴシック" panose="020B0400000000000000" pitchFamily="50" charset="-128"/>
                <a:ea typeface="BIZ UDPゴシック" panose="020B0400000000000000" pitchFamily="50" charset="-128"/>
              </a:rPr>
              <a:t>削減が期待できます。</a:t>
            </a:r>
            <a:endParaRPr lang="en-US" altLang="ja-JP" dirty="0" smtClean="0">
              <a:latin typeface="BIZ UDPゴシック" panose="020B0400000000000000" pitchFamily="50" charset="-128"/>
              <a:ea typeface="BIZ UDPゴシック" panose="020B0400000000000000" pitchFamily="50" charset="-128"/>
            </a:endParaRPr>
          </a:p>
          <a:p>
            <a:pPr marL="0" indent="0">
              <a:buNone/>
            </a:pPr>
            <a:endParaRPr lang="ja-JP" altLang="en-US" dirty="0">
              <a:latin typeface="BIZ UDPゴシック" panose="020B0400000000000000" pitchFamily="50" charset="-128"/>
              <a:ea typeface="BIZ UDPゴシック" panose="020B0400000000000000" pitchFamily="50" charset="-128"/>
            </a:endParaRPr>
          </a:p>
          <a:p>
            <a:pPr marL="0" indent="0">
              <a:buNone/>
            </a:pPr>
            <a:r>
              <a:rPr lang="ja-JP" altLang="en-US" dirty="0" smtClean="0">
                <a:latin typeface="BIZ UDPゴシック" panose="020B0400000000000000" pitchFamily="50" charset="-128"/>
                <a:ea typeface="BIZ UDPゴシック" panose="020B0400000000000000" pitchFamily="50" charset="-128"/>
              </a:rPr>
              <a:t>那覇市</a:t>
            </a:r>
            <a:r>
              <a:rPr lang="ja-JP" altLang="en-US" dirty="0">
                <a:latin typeface="BIZ UDPゴシック" panose="020B0400000000000000" pitchFamily="50" charset="-128"/>
                <a:ea typeface="BIZ UDPゴシック" panose="020B0400000000000000" pitchFamily="50" charset="-128"/>
              </a:rPr>
              <a:t>との契約の際には</a:t>
            </a:r>
            <a:r>
              <a:rPr lang="ja-JP" altLang="en-US" dirty="0" smtClean="0">
                <a:latin typeface="BIZ UDPゴシック" panose="020B0400000000000000" pitchFamily="50" charset="-128"/>
                <a:ea typeface="BIZ UDPゴシック" panose="020B0400000000000000" pitchFamily="50" charset="-128"/>
              </a:rPr>
              <a:t>、電子契約を選択</a:t>
            </a:r>
            <a:r>
              <a:rPr lang="ja-JP" altLang="en-US" smtClean="0">
                <a:latin typeface="BIZ UDPゴシック" panose="020B0400000000000000" pitchFamily="50" charset="-128"/>
                <a:ea typeface="BIZ UDPゴシック" panose="020B0400000000000000" pitchFamily="50" charset="-128"/>
              </a:rPr>
              <a:t>いただくよう、よろしく</a:t>
            </a:r>
            <a:r>
              <a:rPr lang="ja-JP" altLang="en-US" dirty="0" smtClean="0">
                <a:latin typeface="BIZ UDPゴシック" panose="020B0400000000000000" pitchFamily="50" charset="-128"/>
                <a:ea typeface="BIZ UDPゴシック" panose="020B0400000000000000" pitchFamily="50" charset="-128"/>
              </a:rPr>
              <a:t>お願いいたします</a:t>
            </a:r>
            <a:r>
              <a:rPr lang="ja-JP" altLang="en-US" dirty="0">
                <a:latin typeface="BIZ UDPゴシック" panose="020B0400000000000000" pitchFamily="50" charset="-128"/>
                <a:ea typeface="BIZ UDPゴシック" panose="020B0400000000000000" pitchFamily="50" charset="-128"/>
              </a:rPr>
              <a:t>。</a:t>
            </a:r>
          </a:p>
          <a:p>
            <a:endParaRPr kumimoji="1" lang="ja-JP" altLang="en-US" dirty="0">
              <a:latin typeface="BIZ UDPゴシック" panose="020B0400000000000000" pitchFamily="50" charset="-128"/>
              <a:ea typeface="BIZ UDPゴシック" panose="020B0400000000000000" pitchFamily="50" charset="-128"/>
            </a:endParaRPr>
          </a:p>
        </p:txBody>
      </p:sp>
      <p:sp>
        <p:nvSpPr>
          <p:cNvPr id="4" name="正方形/長方形 3"/>
          <p:cNvSpPr/>
          <p:nvPr/>
        </p:nvSpPr>
        <p:spPr>
          <a:xfrm>
            <a:off x="0" y="-1143"/>
            <a:ext cx="12192000" cy="584775"/>
          </a:xfrm>
          <a:prstGeom prst="rect">
            <a:avLst/>
          </a:prstGeom>
          <a:solidFill>
            <a:schemeClr val="accent1">
              <a:lumMod val="75000"/>
            </a:schemeClr>
          </a:solidFill>
        </p:spPr>
        <p:txBody>
          <a:bodyPr wrap="square">
            <a:spAutoFit/>
          </a:bodyPr>
          <a:lstStyle/>
          <a:p>
            <a:pPr algn="ctr"/>
            <a:r>
              <a:rPr lang="ja-JP" altLang="en-US" sz="3200" dirty="0">
                <a:solidFill>
                  <a:schemeClr val="bg1"/>
                </a:solidFill>
                <a:latin typeface="BIZ UDPゴシック" panose="020B0400000000000000" pitchFamily="50" charset="-128"/>
                <a:ea typeface="BIZ UDPゴシック" panose="020B0400000000000000" pitchFamily="50" charset="-128"/>
              </a:rPr>
              <a:t>那覇市から</a:t>
            </a:r>
            <a:r>
              <a:rPr lang="ja-JP" altLang="en-US" sz="3200" dirty="0" smtClean="0">
                <a:solidFill>
                  <a:schemeClr val="bg1"/>
                </a:solidFill>
                <a:latin typeface="BIZ UDPゴシック" panose="020B0400000000000000" pitchFamily="50" charset="-128"/>
                <a:ea typeface="BIZ UDPゴシック" panose="020B0400000000000000" pitchFamily="50" charset="-128"/>
              </a:rPr>
              <a:t>のお願い</a:t>
            </a:r>
            <a:endParaRPr lang="ja-JP" altLang="en-US" sz="3200" dirty="0">
              <a:solidFill>
                <a:schemeClr val="bg1"/>
              </a:solidFill>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172777434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2008</TotalTime>
  <Words>534</Words>
  <Application>Microsoft Office PowerPoint</Application>
  <PresentationFormat>ワイド画面</PresentationFormat>
  <Paragraphs>117</Paragraphs>
  <Slides>9</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9</vt:i4>
      </vt:variant>
    </vt:vector>
  </HeadingPairs>
  <TitlesOfParts>
    <vt:vector size="16" baseType="lpstr">
      <vt:lpstr>BIZ UDPゴシック</vt:lpstr>
      <vt:lpstr>ＭＳ Ｐゴシック</vt:lpstr>
      <vt:lpstr>游ゴシック</vt:lpstr>
      <vt:lpstr>游ゴシック Light</vt:lpstr>
      <vt:lpstr>Arial</vt:lpstr>
      <vt:lpstr>Times New Roman</vt:lpstr>
      <vt:lpstr>Office テーマ</vt:lpstr>
      <vt:lpstr>電子契約サービス（クラウドサイン） 事業者向け説明会</vt:lpstr>
      <vt:lpstr>電子契約の対象となる契約</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電子契約「クラウドサイン」導入に係る説明会</dc:title>
  <dc:creator>IT-mente</dc:creator>
  <cp:lastModifiedBy>IT-mente</cp:lastModifiedBy>
  <cp:revision>61</cp:revision>
  <cp:lastPrinted>2025-03-21T04:10:17Z</cp:lastPrinted>
  <dcterms:created xsi:type="dcterms:W3CDTF">2025-03-05T06:48:04Z</dcterms:created>
  <dcterms:modified xsi:type="dcterms:W3CDTF">2025-04-03T05:56:34Z</dcterms:modified>
</cp:coreProperties>
</file>