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9" r:id="rId1"/>
  </p:sldMasterIdLst>
  <p:notesMasterIdLst>
    <p:notesMasterId r:id="rId27"/>
  </p:notesMasterIdLst>
  <p:sldIdLst>
    <p:sldId id="256" r:id="rId2"/>
    <p:sldId id="257" r:id="rId3"/>
    <p:sldId id="319" r:id="rId4"/>
    <p:sldId id="283" r:id="rId5"/>
    <p:sldId id="320" r:id="rId6"/>
    <p:sldId id="296" r:id="rId7"/>
    <p:sldId id="298" r:id="rId8"/>
    <p:sldId id="294" r:id="rId9"/>
    <p:sldId id="295" r:id="rId10"/>
    <p:sldId id="311" r:id="rId11"/>
    <p:sldId id="321" r:id="rId12"/>
    <p:sldId id="285" r:id="rId13"/>
    <p:sldId id="297" r:id="rId14"/>
    <p:sldId id="312" r:id="rId15"/>
    <p:sldId id="313" r:id="rId16"/>
    <p:sldId id="322" r:id="rId17"/>
    <p:sldId id="286" r:id="rId18"/>
    <p:sldId id="314" r:id="rId19"/>
    <p:sldId id="323" r:id="rId20"/>
    <p:sldId id="299" r:id="rId21"/>
    <p:sldId id="315" r:id="rId22"/>
    <p:sldId id="316" r:id="rId23"/>
    <p:sldId id="324" r:id="rId24"/>
    <p:sldId id="317" r:id="rId25"/>
    <p:sldId id="318"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障がい福祉課0002" initials="障がい福祉課0002" lastIdx="1" clrIdx="0">
    <p:extLst>
      <p:ext uri="{19B8F6BF-5375-455C-9EA6-DF929625EA0E}">
        <p15:presenceInfo xmlns:p15="http://schemas.microsoft.com/office/powerpoint/2012/main" userId="障がい福祉課000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CC66FF"/>
    <a:srgbClr val="99FF99"/>
    <a:srgbClr val="66CCFF"/>
    <a:srgbClr val="0033CC"/>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686" autoAdjust="0"/>
  </p:normalViewPr>
  <p:slideViewPr>
    <p:cSldViewPr snapToGrid="0">
      <p:cViewPr varScale="1">
        <p:scale>
          <a:sx n="77" d="100"/>
          <a:sy n="77" d="100"/>
        </p:scale>
        <p:origin x="115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2E278E-8B45-4201-A0D1-90897237DDE3}" type="datetimeFigureOut">
              <a:rPr kumimoji="1" lang="ja-JP" altLang="en-US" smtClean="0"/>
              <a:t>2026/3/16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857BA8-0910-4865-839B-A12E5F718B57}" type="slidenum">
              <a:rPr kumimoji="1" lang="ja-JP" altLang="en-US" smtClean="0"/>
              <a:t>‹#›</a:t>
            </a:fld>
            <a:endParaRPr kumimoji="1" lang="ja-JP" altLang="en-US"/>
          </a:p>
        </p:txBody>
      </p:sp>
    </p:spTree>
    <p:extLst>
      <p:ext uri="{BB962C8B-B14F-4D97-AF65-F5344CB8AC3E}">
        <p14:creationId xmlns:p14="http://schemas.microsoft.com/office/powerpoint/2010/main" val="36212105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a:t>令和７年度集団指導　指定障害福祉サービス　請求編について説明します。</a:t>
            </a:r>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a:t>
            </a:fld>
            <a:endParaRPr kumimoji="1" lang="ja-JP" altLang="en-US"/>
          </a:p>
        </p:txBody>
      </p:sp>
    </p:spTree>
    <p:extLst>
      <p:ext uri="{BB962C8B-B14F-4D97-AF65-F5344CB8AC3E}">
        <p14:creationId xmlns:p14="http://schemas.microsoft.com/office/powerpoint/2010/main" val="703919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a:t>
            </a:r>
            <a:r>
              <a:rPr kumimoji="1" lang="en-US" altLang="ja-JP" dirty="0"/>
              <a:t>3</a:t>
            </a:r>
            <a:r>
              <a:rPr kumimoji="1" lang="ja-JP" altLang="en-US" dirty="0"/>
              <a:t>つ目に紹介するエラーは、「該当サービス事業所との契約期間が受給者台帳の支給決定有効期間ではありません」というエラーです。</a:t>
            </a:r>
            <a:endParaRPr kumimoji="1" lang="en-US" altLang="ja-JP" dirty="0"/>
          </a:p>
          <a:p>
            <a:r>
              <a:rPr kumimoji="1" lang="ja-JP" altLang="en-US" dirty="0"/>
              <a:t>このエラーの対応方法としましては、受給者証記載のサービス有効期間と、請求システム上の契約期間の不一致で発生するエラーになります。</a:t>
            </a:r>
            <a:endParaRPr kumimoji="1" lang="en-US" altLang="ja-JP" dirty="0"/>
          </a:p>
          <a:p>
            <a:r>
              <a:rPr kumimoji="1" lang="ja-JP" altLang="en-US" dirty="0"/>
              <a:t>那覇市としては、返戻にすることはありませんのでお問い合わせは不要ですが、可能な限り契約期間をサービス有効期間と合わせるようにお願いします。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10</a:t>
            </a:fld>
            <a:endParaRPr kumimoji="1" lang="ja-JP" altLang="en-US"/>
          </a:p>
        </p:txBody>
      </p:sp>
    </p:spTree>
    <p:extLst>
      <p:ext uri="{BB962C8B-B14F-4D97-AF65-F5344CB8AC3E}">
        <p14:creationId xmlns:p14="http://schemas.microsoft.com/office/powerpoint/2010/main" val="2007250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３</a:t>
            </a:r>
            <a:r>
              <a:rPr lang="en-US" altLang="ja-JP" sz="1200" dirty="0"/>
              <a:t>.  </a:t>
            </a:r>
            <a:r>
              <a:rPr lang="ja-JP" altLang="en-US" sz="1200" dirty="0"/>
              <a:t>二次審査のエラーについて　</a:t>
            </a:r>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11</a:t>
            </a:fld>
            <a:endParaRPr kumimoji="1" lang="ja-JP" altLang="en-US"/>
          </a:p>
        </p:txBody>
      </p:sp>
    </p:spTree>
    <p:extLst>
      <p:ext uri="{BB962C8B-B14F-4D97-AF65-F5344CB8AC3E}">
        <p14:creationId xmlns:p14="http://schemas.microsoft.com/office/powerpoint/2010/main" val="272619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二次審査のエラーは那覇市による審査になります。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現在二次審査エラーには、障害福祉サービス・児童通所支援あわせて毎月</a:t>
            </a:r>
            <a:r>
              <a:rPr kumimoji="1" lang="en-US" altLang="ja-JP" dirty="0"/>
              <a:t>2500</a:t>
            </a:r>
            <a:r>
              <a:rPr kumimoji="1" lang="ja-JP" altLang="en-US" dirty="0"/>
              <a:t>～</a:t>
            </a:r>
            <a:r>
              <a:rPr kumimoji="1" lang="en-US" altLang="ja-JP" dirty="0"/>
              <a:t>3000</a:t>
            </a:r>
            <a:r>
              <a:rPr kumimoji="1" lang="ja-JP" altLang="en-US" dirty="0"/>
              <a:t>件のエラーが上がっています。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支援審査グループの方で二次審査をできる期間が毎月</a:t>
            </a:r>
            <a:r>
              <a:rPr kumimoji="1" lang="en-US" altLang="ja-JP" dirty="0"/>
              <a:t>3</a:t>
            </a:r>
            <a:r>
              <a:rPr kumimoji="1" lang="ja-JP" altLang="en-US" dirty="0"/>
              <a:t>日間程度になります。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限られた時間の中で約</a:t>
            </a:r>
            <a:r>
              <a:rPr kumimoji="1" lang="en-US" altLang="ja-JP" dirty="0"/>
              <a:t>3000</a:t>
            </a:r>
            <a:r>
              <a:rPr kumimoji="1" lang="ja-JP" altLang="en-US" dirty="0"/>
              <a:t>件のエラーを処理しているため、問い合わせや事務処理に遅れが生じてしまいます。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エラーを少しでも減らすためにも、これから紹介する「よく見られるエラー」に気を付けて請求していただければ幸いです。</a:t>
            </a:r>
            <a:endParaRPr kumimoji="1" lang="en-US" altLang="ja-JP" dirty="0"/>
          </a:p>
          <a:p>
            <a:endParaRPr kumimoji="1" lang="en-US" altLang="ja-JP" dirty="0"/>
          </a:p>
          <a:p>
            <a:r>
              <a:rPr kumimoji="1" lang="ja-JP" altLang="en-US" dirty="0"/>
              <a:t>それでは、紹介していきます。</a:t>
            </a:r>
            <a:endParaRPr kumimoji="1" lang="en-US" altLang="ja-JP" dirty="0"/>
          </a:p>
          <a:p>
            <a:r>
              <a:rPr kumimoji="1" lang="ja-JP" altLang="en-US" dirty="0"/>
              <a:t>障害福祉サービスでよく見られるエラーは提供時間・日付の重複や支給量オーバーなどになります。</a:t>
            </a:r>
            <a:endParaRPr kumimoji="1" lang="en-US" altLang="ja-JP" dirty="0"/>
          </a:p>
          <a:p>
            <a:r>
              <a:rPr kumimoji="1" lang="ja-JP" altLang="en-US" dirty="0"/>
              <a:t>例</a:t>
            </a:r>
            <a:r>
              <a:rPr kumimoji="1" lang="en-US" altLang="ja-JP" dirty="0"/>
              <a:t>1</a:t>
            </a:r>
            <a:r>
              <a:rPr kumimoji="1" lang="ja-JP" altLang="en-US" dirty="0"/>
              <a:t>にあげている就労・訓練系サービスの利用と居宅介護サービス（主に通院等介助）の重複、日中活動系サービスを複数事業所利用している場合の利用日時間違い、などがよく見られる重複エラーになります。各事業所は正確な提供時間を把握し、記録するようにお願いします。同じような重複が続く場合、今後返戻とさせていただく場合がございます。</a:t>
            </a:r>
            <a:endParaRPr kumimoji="1" lang="en-US" altLang="ja-JP" dirty="0"/>
          </a:p>
          <a:p>
            <a:r>
              <a:rPr kumimoji="1" lang="ja-JP" altLang="en-US" dirty="0"/>
              <a:t>また、例</a:t>
            </a:r>
            <a:r>
              <a:rPr kumimoji="1" lang="en-US" altLang="ja-JP" dirty="0"/>
              <a:t>2</a:t>
            </a:r>
            <a:r>
              <a:rPr kumimoji="1" lang="ja-JP" altLang="en-US" dirty="0"/>
              <a:t>にあげている居宅介護サービスを複数事業所で利用の際に、各事業所の契約支給量は超えていないが、実際に提供した支給量をあわせた場合に超過しているなどのエラーも多くみられます。</a:t>
            </a:r>
            <a:endParaRPr kumimoji="1" lang="en-US" altLang="ja-JP" dirty="0"/>
          </a:p>
          <a:p>
            <a:r>
              <a:rPr kumimoji="1" lang="ja-JP" altLang="en-US" dirty="0"/>
              <a:t>例</a:t>
            </a:r>
            <a:r>
              <a:rPr kumimoji="1" lang="en-US" altLang="ja-JP" dirty="0"/>
              <a:t>1</a:t>
            </a:r>
            <a:r>
              <a:rPr kumimoji="1" lang="ja-JP" altLang="en-US" dirty="0"/>
              <a:t>、例</a:t>
            </a:r>
            <a:r>
              <a:rPr kumimoji="1" lang="en-US" altLang="ja-JP" dirty="0"/>
              <a:t>2</a:t>
            </a:r>
            <a:r>
              <a:rPr kumimoji="1" lang="ja-JP" altLang="en-US" dirty="0"/>
              <a:t>で上げたエラーは複数事業所利用の場合に起きやすいエラーになります。各事業所間でご利用者の利用状況について情報共有を図り、請求をあげるようにお願いします。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12</a:t>
            </a:fld>
            <a:endParaRPr kumimoji="1" lang="ja-JP" altLang="en-US"/>
          </a:p>
        </p:txBody>
      </p:sp>
    </p:spTree>
    <p:extLst>
      <p:ext uri="{BB962C8B-B14F-4D97-AF65-F5344CB8AC3E}">
        <p14:creationId xmlns:p14="http://schemas.microsoft.com/office/powerpoint/2010/main" val="2590880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次に児童通所支援でよく見られるエラーになります。</a:t>
            </a:r>
            <a:endParaRPr kumimoji="1" lang="en-US" altLang="ja-JP" dirty="0"/>
          </a:p>
          <a:p>
            <a:r>
              <a:rPr kumimoji="1" lang="en-US" altLang="ja-JP" dirty="0"/>
              <a:t>1</a:t>
            </a:r>
            <a:r>
              <a:rPr kumimoji="1" lang="ja-JP" altLang="en-US" dirty="0"/>
              <a:t>つ目は「同じ日付に他の放課後等デイサービスの提供実績が存在しています」というエラーになります。利用した日付を間違えて入力し、他の事業所と利用日時がかぶるケースが多く見られます。</a:t>
            </a:r>
            <a:endParaRPr kumimoji="1" lang="en-US" altLang="ja-JP" dirty="0"/>
          </a:p>
          <a:p>
            <a:endParaRPr kumimoji="1" lang="en-US" altLang="ja-JP" dirty="0"/>
          </a:p>
          <a:p>
            <a:r>
              <a:rPr kumimoji="1" lang="ja-JP" altLang="en-US" dirty="0"/>
              <a:t>利用状況を正確に把握し、請求していただくようお願いします。</a:t>
            </a:r>
            <a:endParaRPr kumimoji="1" lang="en-US" altLang="ja-JP"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13</a:t>
            </a:fld>
            <a:endParaRPr kumimoji="1" lang="ja-JP" altLang="en-US"/>
          </a:p>
        </p:txBody>
      </p:sp>
    </p:spTree>
    <p:extLst>
      <p:ext uri="{BB962C8B-B14F-4D97-AF65-F5344CB8AC3E}">
        <p14:creationId xmlns:p14="http://schemas.microsoft.com/office/powerpoint/2010/main" val="1559145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a:t>
            </a:r>
            <a:r>
              <a:rPr kumimoji="1" lang="ja-JP" altLang="en-US" dirty="0"/>
              <a:t>つ目は、「</a:t>
            </a:r>
            <a:r>
              <a:rPr kumimoji="1" lang="en-US" altLang="ja-JP" dirty="0"/>
              <a:t>EG37</a:t>
            </a:r>
            <a:r>
              <a:rPr kumimoji="1" lang="ja-JP" altLang="en-US" dirty="0"/>
              <a:t>利用者負担上限月額が障害児支援受給者台帳の「利用者負担上限額情報・利用者負担上限月額」と一致していません」というエラーです。</a:t>
            </a:r>
            <a:endParaRPr kumimoji="1" lang="en-US" altLang="ja-JP" dirty="0"/>
          </a:p>
          <a:p>
            <a:r>
              <a:rPr kumimoji="1" lang="ja-JP" altLang="en-US" dirty="0"/>
              <a:t>更新により上限負担額に変更があることは、少なくありません。請求の際は受給者証にて上限負担額の確認をお願いします。</a:t>
            </a:r>
            <a:endParaRPr kumimoji="1" lang="en-US" altLang="ja-JP" dirty="0"/>
          </a:p>
          <a:p>
            <a:r>
              <a:rPr kumimoji="1" lang="ja-JP" altLang="en-US" dirty="0"/>
              <a:t>また、複数事業所を利用する児童においては、事業所間での上限額管理が必要になってきます。次のスライドで上限額管理の注意点についてお伝えします。</a:t>
            </a:r>
            <a:endParaRPr kumimoji="1" lang="en-US" altLang="ja-JP"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14</a:t>
            </a:fld>
            <a:endParaRPr kumimoji="1" lang="ja-JP" altLang="en-US"/>
          </a:p>
        </p:txBody>
      </p:sp>
    </p:spTree>
    <p:extLst>
      <p:ext uri="{BB962C8B-B14F-4D97-AF65-F5344CB8AC3E}">
        <p14:creationId xmlns:p14="http://schemas.microsoft.com/office/powerpoint/2010/main" val="36225295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まず、上限額管理とは、</a:t>
            </a:r>
            <a:r>
              <a:rPr lang="ja-JP" altLang="en-US" dirty="0"/>
              <a:t>利用者負担のある利用者が、複数の事業所と契約した場合、または同一世帯に複数の障害児がいる場合でサービスの提供を受けた場合、利用者負担額の上限月額を超えないように、管理をすることをいいます。複数事業所を利用している場合は１事業所が上限額管理事業所として管理する必要があります。管理事業所になった場合は那覇市に利用者負担上限額管理事務依頼届出書を提出してください。複数児童の場合は、対象児ごとに提出が必要です。また、管理事業所として開始する月の月末までに提出お願いします。上限額管理事業所が上限管理業務を行った場合上限額管理加算を算定出来ます。算定要件として、２以上の事業所を利用しており、上限額管理を行う必要があることとありますので、兄弟姉妹で１事業所のみを利用している場合は、世帯での上限管理は必要になりますが、上限額管理加算は算定できないことにご留意ください。</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15</a:t>
            </a:fld>
            <a:endParaRPr kumimoji="1" lang="ja-JP" altLang="en-US"/>
          </a:p>
        </p:txBody>
      </p:sp>
    </p:spTree>
    <p:extLst>
      <p:ext uri="{BB962C8B-B14F-4D97-AF65-F5344CB8AC3E}">
        <p14:creationId xmlns:p14="http://schemas.microsoft.com/office/powerpoint/2010/main" val="34354229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４</a:t>
            </a:r>
            <a:r>
              <a:rPr kumimoji="1" lang="en-US" altLang="ja-JP" dirty="0"/>
              <a:t>.  </a:t>
            </a:r>
            <a:r>
              <a:rPr kumimoji="1" lang="ja-JP" altLang="en-US" dirty="0"/>
              <a:t>地域生活支援事業の請求について　</a:t>
            </a:r>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16</a:t>
            </a:fld>
            <a:endParaRPr kumimoji="1" lang="ja-JP" altLang="en-US"/>
          </a:p>
        </p:txBody>
      </p:sp>
    </p:spTree>
    <p:extLst>
      <p:ext uri="{BB962C8B-B14F-4D97-AF65-F5344CB8AC3E}">
        <p14:creationId xmlns:p14="http://schemas.microsoft.com/office/powerpoint/2010/main" val="37952727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4.</a:t>
            </a:r>
            <a:r>
              <a:rPr kumimoji="1" lang="ja-JP" altLang="en-US" dirty="0"/>
              <a:t>地域生活支援事業の請求について注意してほしい点をお伝えします☆</a:t>
            </a:r>
            <a:endParaRPr kumimoji="1" lang="en-US" altLang="ja-JP" dirty="0"/>
          </a:p>
          <a:p>
            <a:endParaRPr kumimoji="1" lang="en-US" altLang="ja-JP" dirty="0"/>
          </a:p>
          <a:p>
            <a:r>
              <a:rPr kumimoji="1" lang="ja-JP" altLang="en-US" dirty="0"/>
              <a:t>地域生活支援事業のエラーは請求コードの間違いによるエラーが比較的多く見られます。</a:t>
            </a:r>
            <a:endParaRPr kumimoji="1" lang="en-US" altLang="ja-JP" dirty="0"/>
          </a:p>
          <a:p>
            <a:r>
              <a:rPr kumimoji="1" lang="ja-JP" altLang="en-US" dirty="0"/>
              <a:t>☆</a:t>
            </a:r>
            <a:r>
              <a:rPr kumimoji="1" lang="en-US" altLang="ja-JP" dirty="0"/>
              <a:t>()</a:t>
            </a:r>
            <a:r>
              <a:rPr kumimoji="1" lang="ja-JP" altLang="en-US" dirty="0"/>
              <a:t>内の利用者の所得状況や対象者の決定内容の組み合わせによって請求コードが変わるため、請求前に内容とコードの確認お願いします。</a:t>
            </a:r>
            <a:endParaRPr kumimoji="1" lang="en-US" altLang="ja-JP" dirty="0"/>
          </a:p>
          <a:p>
            <a:r>
              <a:rPr kumimoji="1" lang="ja-JP" altLang="en-US" dirty="0"/>
              <a:t>請求コードは那覇市のホームページに掲載しています。ご確認ください。</a:t>
            </a:r>
          </a:p>
          <a:p>
            <a:pPr>
              <a:spcBef>
                <a:spcPts val="600"/>
              </a:spcBef>
            </a:pPr>
            <a:endParaRPr kumimoji="1" lang="en-US" altLang="ja-JP" sz="1200" dirty="0">
              <a:solidFill>
                <a:schemeClr val="tx1"/>
              </a:solidFill>
            </a:endParaRPr>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17</a:t>
            </a:fld>
            <a:endParaRPr kumimoji="1" lang="ja-JP" altLang="en-US"/>
          </a:p>
        </p:txBody>
      </p:sp>
    </p:spTree>
    <p:extLst>
      <p:ext uri="{BB962C8B-B14F-4D97-AF65-F5344CB8AC3E}">
        <p14:creationId xmlns:p14="http://schemas.microsoft.com/office/powerpoint/2010/main" val="22704682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a:solidFill>
                  <a:schemeClr val="tx1"/>
                </a:solidFill>
                <a:effectLst/>
                <a:latin typeface="+mn-lt"/>
                <a:ea typeface="+mn-ea"/>
                <a:cs typeface="+mn-cs"/>
              </a:rPr>
              <a:t>次に実績報告書の提出について注意点が</a:t>
            </a:r>
            <a:r>
              <a:rPr kumimoji="1" lang="en-US" altLang="ja-JP" sz="1200" kern="1200" dirty="0">
                <a:solidFill>
                  <a:schemeClr val="tx1"/>
                </a:solidFill>
                <a:effectLst/>
                <a:latin typeface="+mn-lt"/>
                <a:ea typeface="+mn-ea"/>
                <a:cs typeface="+mn-cs"/>
              </a:rPr>
              <a:t>2</a:t>
            </a:r>
            <a:r>
              <a:rPr kumimoji="1" lang="ja-JP" altLang="en-US" sz="1200" kern="1200" dirty="0">
                <a:solidFill>
                  <a:schemeClr val="tx1"/>
                </a:solidFill>
                <a:effectLst/>
                <a:latin typeface="+mn-lt"/>
                <a:ea typeface="+mn-ea"/>
                <a:cs typeface="+mn-cs"/>
              </a:rPr>
              <a:t>点ほどあるのでお伝えします。</a:t>
            </a:r>
            <a:endParaRPr kumimoji="1" lang="en-US" altLang="ja-JP" sz="1200" kern="1200" dirty="0">
              <a:solidFill>
                <a:schemeClr val="tx1"/>
              </a:solidFill>
              <a:effectLst/>
              <a:latin typeface="+mn-lt"/>
              <a:ea typeface="+mn-ea"/>
              <a:cs typeface="+mn-cs"/>
            </a:endParaRPr>
          </a:p>
          <a:p>
            <a:r>
              <a:rPr kumimoji="1" lang="ja-JP" altLang="en-US" dirty="0"/>
              <a:t>☆</a:t>
            </a:r>
            <a:r>
              <a:rPr kumimoji="1" lang="en-US" altLang="ja-JP" sz="1200" kern="1200" dirty="0">
                <a:solidFill>
                  <a:schemeClr val="tx1"/>
                </a:solidFill>
                <a:effectLst/>
                <a:latin typeface="+mn-lt"/>
                <a:ea typeface="+mn-ea"/>
                <a:cs typeface="+mn-cs"/>
              </a:rPr>
              <a:t>1</a:t>
            </a:r>
            <a:r>
              <a:rPr kumimoji="1" lang="ja-JP" altLang="en-US" sz="1200" kern="1200" dirty="0">
                <a:solidFill>
                  <a:schemeClr val="tx1"/>
                </a:solidFill>
                <a:effectLst/>
                <a:latin typeface="+mn-lt"/>
                <a:ea typeface="+mn-ea"/>
                <a:cs typeface="+mn-cs"/>
              </a:rPr>
              <a:t>点目は、番号の誤りです。</a:t>
            </a:r>
            <a:endParaRPr kumimoji="1" lang="en-US" altLang="ja-JP" sz="1200" kern="1200" dirty="0">
              <a:solidFill>
                <a:schemeClr val="tx1"/>
              </a:solidFill>
              <a:effectLst/>
              <a:latin typeface="+mn-lt"/>
              <a:ea typeface="+mn-ea"/>
              <a:cs typeface="+mn-cs"/>
            </a:endParaRPr>
          </a:p>
          <a:p>
            <a:r>
              <a:rPr kumimoji="1" lang="ja-JP" altLang="en-US" dirty="0"/>
              <a:t>☆</a:t>
            </a:r>
            <a:r>
              <a:rPr kumimoji="1" lang="ja-JP" altLang="ja-JP" sz="1200" kern="1200" dirty="0">
                <a:solidFill>
                  <a:schemeClr val="tx1"/>
                </a:solidFill>
                <a:effectLst/>
                <a:latin typeface="+mn-lt"/>
                <a:ea typeface="+mn-ea"/>
                <a:cs typeface="+mn-cs"/>
              </a:rPr>
              <a:t>受給者</a:t>
            </a:r>
            <a:r>
              <a:rPr kumimoji="1" lang="ja-JP" altLang="en-US" sz="1200" kern="1200" dirty="0">
                <a:solidFill>
                  <a:schemeClr val="tx1"/>
                </a:solidFill>
                <a:effectLst/>
                <a:latin typeface="+mn-lt"/>
                <a:ea typeface="+mn-ea"/>
                <a:cs typeface="+mn-cs"/>
              </a:rPr>
              <a:t>証</a:t>
            </a:r>
            <a:r>
              <a:rPr kumimoji="1" lang="ja-JP" altLang="ja-JP" sz="1200" kern="1200" dirty="0">
                <a:solidFill>
                  <a:schemeClr val="tx1"/>
                </a:solidFill>
                <a:effectLst/>
                <a:latin typeface="+mn-lt"/>
                <a:ea typeface="+mn-ea"/>
                <a:cs typeface="+mn-cs"/>
              </a:rPr>
              <a:t>番号、事業所番号ともに地域生活支援事業の番号でな</a:t>
            </a:r>
            <a:r>
              <a:rPr kumimoji="1" lang="ja-JP" altLang="en-US" sz="1200" kern="1200" dirty="0">
                <a:solidFill>
                  <a:schemeClr val="tx1"/>
                </a:solidFill>
                <a:effectLst/>
                <a:latin typeface="+mn-lt"/>
                <a:ea typeface="+mn-ea"/>
                <a:cs typeface="+mn-cs"/>
              </a:rPr>
              <a:t>く</a:t>
            </a:r>
            <a:r>
              <a:rPr kumimoji="1" lang="ja-JP" altLang="en-US" sz="1200" dirty="0"/>
              <a:t>障害福祉サービス・児童通所支援</a:t>
            </a:r>
            <a:r>
              <a:rPr kumimoji="1" lang="ja-JP" altLang="ja-JP" sz="1200" kern="1200" dirty="0">
                <a:solidFill>
                  <a:schemeClr val="tx1"/>
                </a:solidFill>
                <a:effectLst/>
                <a:latin typeface="+mn-lt"/>
                <a:ea typeface="+mn-ea"/>
                <a:cs typeface="+mn-cs"/>
              </a:rPr>
              <a:t>の番号で提出してくる事業所</a:t>
            </a:r>
            <a:r>
              <a:rPr kumimoji="1" lang="ja-JP" altLang="en-US" sz="1200" kern="1200" dirty="0">
                <a:solidFill>
                  <a:schemeClr val="tx1"/>
                </a:solidFill>
                <a:effectLst/>
                <a:latin typeface="+mn-lt"/>
                <a:ea typeface="+mn-ea"/>
                <a:cs typeface="+mn-cs"/>
              </a:rPr>
              <a:t>が</a:t>
            </a:r>
            <a:r>
              <a:rPr kumimoji="1" lang="ja-JP" altLang="ja-JP" sz="1200" kern="1200" dirty="0">
                <a:solidFill>
                  <a:schemeClr val="tx1"/>
                </a:solidFill>
                <a:effectLst/>
                <a:latin typeface="+mn-lt"/>
                <a:ea typeface="+mn-ea"/>
                <a:cs typeface="+mn-cs"/>
              </a:rPr>
              <a:t>多</a:t>
            </a:r>
            <a:r>
              <a:rPr kumimoji="1" lang="ja-JP" altLang="en-US" sz="1200" kern="1200" dirty="0">
                <a:solidFill>
                  <a:schemeClr val="tx1"/>
                </a:solidFill>
                <a:effectLst/>
                <a:latin typeface="+mn-lt"/>
                <a:ea typeface="+mn-ea"/>
                <a:cs typeface="+mn-cs"/>
              </a:rPr>
              <a:t>くみられます</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地域生活支援事業の番号で正しく請求するようお願いします。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a:t>
            </a:r>
            <a:r>
              <a:rPr kumimoji="1" lang="ja-JP" altLang="en-US" sz="1200" dirty="0">
                <a:solidFill>
                  <a:srgbClr val="FF0000"/>
                </a:solidFill>
              </a:rPr>
              <a:t>実績報告書の提出は受給者証番号の若い順に提出していただけると助かります。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a:t>
            </a:r>
            <a:r>
              <a:rPr kumimoji="1" lang="en-US" altLang="ja-JP" sz="1200" kern="1200" dirty="0">
                <a:solidFill>
                  <a:schemeClr val="tx1"/>
                </a:solidFill>
                <a:effectLst/>
                <a:latin typeface="+mn-lt"/>
                <a:ea typeface="+mn-ea"/>
                <a:cs typeface="+mn-cs"/>
              </a:rPr>
              <a:t>2</a:t>
            </a:r>
            <a:r>
              <a:rPr kumimoji="1" lang="ja-JP" altLang="en-US" sz="1200" kern="1200" dirty="0">
                <a:solidFill>
                  <a:schemeClr val="tx1"/>
                </a:solidFill>
                <a:effectLst/>
                <a:latin typeface="+mn-lt"/>
                <a:ea typeface="+mn-ea"/>
                <a:cs typeface="+mn-cs"/>
              </a:rPr>
              <a:t>点目は、サービス提供時間です。ガイドヘルパーの利用時間は</a:t>
            </a:r>
            <a:r>
              <a:rPr kumimoji="1" lang="ja-JP" altLang="en-US" dirty="0"/>
              <a:t>午前</a:t>
            </a:r>
            <a:r>
              <a:rPr kumimoji="1" lang="en-US" altLang="ja-JP" dirty="0"/>
              <a:t>8</a:t>
            </a:r>
            <a:r>
              <a:rPr kumimoji="1" lang="ja-JP" altLang="en-US" dirty="0"/>
              <a:t>時～午後</a:t>
            </a:r>
            <a:r>
              <a:rPr kumimoji="1" lang="en-US" altLang="ja-JP" dirty="0"/>
              <a:t>10</a:t>
            </a:r>
            <a:r>
              <a:rPr kumimoji="1" lang="ja-JP" altLang="en-US" dirty="0"/>
              <a:t>時、日中一時支援の利用時間は</a:t>
            </a:r>
            <a:r>
              <a:rPr lang="ja-JP" altLang="en-US" dirty="0"/>
              <a:t>午前</a:t>
            </a:r>
            <a:r>
              <a:rPr lang="en-US" altLang="ja-JP" dirty="0"/>
              <a:t>8</a:t>
            </a:r>
            <a:r>
              <a:rPr lang="ja-JP" altLang="en-US" dirty="0"/>
              <a:t>時～午後</a:t>
            </a:r>
            <a:r>
              <a:rPr lang="en-US" altLang="ja-JP" dirty="0"/>
              <a:t>8</a:t>
            </a:r>
            <a:r>
              <a:rPr lang="ja-JP" altLang="en-US" dirty="0"/>
              <a:t>時</a:t>
            </a:r>
            <a:r>
              <a:rPr kumimoji="1" lang="ja-JP" altLang="en-US" dirty="0"/>
              <a:t>となっています。</a:t>
            </a:r>
            <a:endParaRPr kumimoji="1" lang="en-US" altLang="ja-JP" dirty="0"/>
          </a:p>
          <a:p>
            <a:pPr marL="0" indent="0">
              <a:buNone/>
            </a:pPr>
            <a:r>
              <a:rPr kumimoji="1" lang="ja-JP" altLang="en-US" dirty="0"/>
              <a:t>☆この時間帯以外でのサービス提供は、緊急時対応以外は基本的に認められません。時間外でサービス提供を行う場合は</a:t>
            </a:r>
            <a:r>
              <a:rPr lang="ja-JP" altLang="en-US" sz="1200" dirty="0"/>
              <a:t>事前もしくは事後（請求前）に那覇市</a:t>
            </a:r>
            <a:r>
              <a:rPr kumimoji="1" lang="ja-JP" altLang="en-US" sz="1200" dirty="0"/>
              <a:t>役所の地域生活支援事業担当まで連絡ください。</a:t>
            </a:r>
          </a:p>
          <a:p>
            <a:pPr>
              <a:spcBef>
                <a:spcPts val="600"/>
              </a:spcBef>
            </a:pPr>
            <a:endParaRPr kumimoji="1" lang="en-US" altLang="ja-JP" sz="1200" dirty="0">
              <a:solidFill>
                <a:schemeClr val="tx1"/>
              </a:solidFill>
            </a:endParaRPr>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18</a:t>
            </a:fld>
            <a:endParaRPr kumimoji="1" lang="ja-JP" altLang="en-US"/>
          </a:p>
        </p:txBody>
      </p:sp>
    </p:spTree>
    <p:extLst>
      <p:ext uri="{BB962C8B-B14F-4D97-AF65-F5344CB8AC3E}">
        <p14:creationId xmlns:p14="http://schemas.microsoft.com/office/powerpoint/2010/main" val="24205890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５．過誤請求について</a:t>
            </a:r>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19</a:t>
            </a:fld>
            <a:endParaRPr kumimoji="1" lang="ja-JP" altLang="en-US"/>
          </a:p>
        </p:txBody>
      </p:sp>
    </p:spTree>
    <p:extLst>
      <p:ext uri="{BB962C8B-B14F-4D97-AF65-F5344CB8AC3E}">
        <p14:creationId xmlns:p14="http://schemas.microsoft.com/office/powerpoint/2010/main" val="580011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本研修は、以下の項目になります。</a:t>
            </a:r>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2</a:t>
            </a:fld>
            <a:endParaRPr kumimoji="1" lang="ja-JP" altLang="en-US"/>
          </a:p>
        </p:txBody>
      </p:sp>
    </p:spTree>
    <p:extLst>
      <p:ext uri="{BB962C8B-B14F-4D97-AF65-F5344CB8AC3E}">
        <p14:creationId xmlns:p14="http://schemas.microsoft.com/office/powerpoint/2010/main" val="21540553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kumimoji="1" lang="ja-JP" altLang="en-US" dirty="0"/>
              <a:t>過誤とは、審査決定済みの請求に誤りがあったときに、その請求を取り下げることを意味します。そのため請求がそもそも返戻になっている場合は、過誤の必要がありません。ここで、返戻と過誤の違いについてまとめると、返戻は、</a:t>
            </a:r>
            <a:r>
              <a:rPr lang="ja-JP" altLang="en-US" dirty="0"/>
              <a:t>国保連エラーや市町村審査により、請求月に差し戻されることで、国保連に請求データが存在しない状況になります。この場合は、よく月以降にそのまま再請求が可能です。</a:t>
            </a:r>
            <a:endParaRPr lang="en-US" altLang="ja-JP" dirty="0"/>
          </a:p>
          <a:p>
            <a:pPr marL="0" indent="0">
              <a:buNone/>
            </a:pPr>
            <a:r>
              <a:rPr lang="ja-JP" altLang="en-US" dirty="0"/>
              <a:t>過誤は、国保連に確定済みの請求データが存在するため、市に過誤申し立てを行ったうえで再請求する必要があります。</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20</a:t>
            </a:fld>
            <a:endParaRPr kumimoji="1" lang="ja-JP" altLang="en-US"/>
          </a:p>
        </p:txBody>
      </p:sp>
    </p:spTree>
    <p:extLst>
      <p:ext uri="{BB962C8B-B14F-4D97-AF65-F5344CB8AC3E}">
        <p14:creationId xmlns:p14="http://schemas.microsoft.com/office/powerpoint/2010/main" val="26765142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つづいて、過誤申し立てのやり方についてです。過誤請求をするためには、「過誤申立依頼書」を那覇市に提出する必要があります。那覇市ホームページから「過誤申立依頼書」をダウンロードし、記入例をもとに必要事項を記載の上、那覇市に手渡し又は郵送にて提出して下さい。</a:t>
            </a:r>
            <a:r>
              <a:rPr kumimoji="1" lang="en-US" altLang="ja-JP" dirty="0"/>
              <a:t>FAX</a:t>
            </a:r>
            <a:r>
              <a:rPr kumimoji="1" lang="ja-JP" altLang="en-US" dirty="0"/>
              <a:t>での提出は受理しませんのでご注意ください。再請求をするタイミングですが、「過誤申立依頼書」を那覇市に提出した月の翌月となります。郵送の場合は、那覇市障がい福祉課に届いた日です。例えば、今月</a:t>
            </a:r>
            <a:r>
              <a:rPr kumimoji="1" lang="en-US" altLang="ja-JP" dirty="0"/>
              <a:t>3</a:t>
            </a:r>
            <a:r>
              <a:rPr kumimoji="1" lang="ja-JP" altLang="en-US" dirty="0"/>
              <a:t>月に過誤申立書を提出した場合は、来月</a:t>
            </a:r>
            <a:r>
              <a:rPr kumimoji="1" lang="en-US" altLang="ja-JP" dirty="0"/>
              <a:t>4</a:t>
            </a:r>
            <a:r>
              <a:rPr kumimoji="1" lang="ja-JP" altLang="en-US" dirty="0"/>
              <a:t>月に再請求することが可能となります。提出が</a:t>
            </a:r>
            <a:r>
              <a:rPr kumimoji="1" lang="en-US" altLang="ja-JP" dirty="0"/>
              <a:t>1</a:t>
            </a:r>
            <a:r>
              <a:rPr kumimoji="1" lang="ja-JP" altLang="en-US" dirty="0"/>
              <a:t>日でも過ぎた場合、例えば</a:t>
            </a:r>
            <a:r>
              <a:rPr kumimoji="1" lang="en-US" altLang="ja-JP" dirty="0"/>
              <a:t>4/1</a:t>
            </a:r>
            <a:r>
              <a:rPr kumimoji="1" lang="ja-JP" altLang="en-US" dirty="0"/>
              <a:t>に提出した場合は</a:t>
            </a:r>
            <a:r>
              <a:rPr kumimoji="1" lang="en-US" altLang="ja-JP" dirty="0"/>
              <a:t>5</a:t>
            </a:r>
            <a:r>
              <a:rPr kumimoji="1" lang="ja-JP" altLang="en-US" dirty="0"/>
              <a:t>月にしか再請求かけられないのでご注意ください。消印有効ではありません。また、「過誤申立依頼書」を提出したにも関わらず、再請求をしてこない事業所が散見されます。請求金額が発生しない場合を除き、必ず再請求するようにお願いします。再請求しないと引き落としだけされてしまう場合がございます。「過誤申立依頼書」の場所については、那覇市障がい福祉課過誤申立依頼書と検索してリンクを進んでいただくか、掲載している</a:t>
            </a:r>
            <a:r>
              <a:rPr kumimoji="1" lang="en-US" altLang="ja-JP" dirty="0"/>
              <a:t>URL</a:t>
            </a:r>
            <a:r>
              <a:rPr kumimoji="1" lang="ja-JP" altLang="en-US" dirty="0"/>
              <a:t>からお進みください。</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21</a:t>
            </a:fld>
            <a:endParaRPr kumimoji="1" lang="ja-JP" altLang="en-US"/>
          </a:p>
        </p:txBody>
      </p:sp>
    </p:spTree>
    <p:extLst>
      <p:ext uri="{BB962C8B-B14F-4D97-AF65-F5344CB8AC3E}">
        <p14:creationId xmlns:p14="http://schemas.microsoft.com/office/powerpoint/2010/main" val="34003080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ちらは、「過誤申立依頼書」の記入例になっています。「過誤申立依頼書」の書き方について問い合わせを受けることが多くあるのですが、先ほどお伝えしたリンクにこちらの記入例も掲載しているので必ずご確認下さい。慣れている事業所も今一度記入例をご確認ください。事業所によって記載方法がバラバラの状態です。特にサービス提供月順や受給者番号順になっていないことが多いので、必ず番号順に記載お願いします。また、他市町村の様式で提出される事業所もありますが、那覇市の様式で提出するようにお願いし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22</a:t>
            </a:fld>
            <a:endParaRPr kumimoji="1" lang="ja-JP" altLang="en-US"/>
          </a:p>
        </p:txBody>
      </p:sp>
    </p:spTree>
    <p:extLst>
      <p:ext uri="{BB962C8B-B14F-4D97-AF65-F5344CB8AC3E}">
        <p14:creationId xmlns:p14="http://schemas.microsoft.com/office/powerpoint/2010/main" val="19040583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６．提出物について</a:t>
            </a:r>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23</a:t>
            </a:fld>
            <a:endParaRPr kumimoji="1" lang="ja-JP" altLang="en-US"/>
          </a:p>
        </p:txBody>
      </p:sp>
    </p:spTree>
    <p:extLst>
      <p:ext uri="{BB962C8B-B14F-4D97-AF65-F5344CB8AC3E}">
        <p14:creationId xmlns:p14="http://schemas.microsoft.com/office/powerpoint/2010/main" val="185394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提出物についてのお知らせです。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１</a:t>
            </a:r>
            <a:r>
              <a:rPr lang="ja-JP" altLang="en-US" b="1" dirty="0"/>
              <a:t>契約内容報告書の提出について</a:t>
            </a:r>
            <a:endParaRPr lang="en-US" altLang="ja-JP" b="1"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令和８年２月より、那覇市へのサービス提供事業所による契約内容報告書（開始・終了）の提出が不要になりました。計画相談事業所の場合は従来どおり提出が必要です。また、施設外就労実績報告書、複数児童用の上限管理結果票も紙での提出が不要となっ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２計画相談支援費に係る提出物について</a:t>
            </a:r>
            <a:endParaRPr lang="en-US" altLang="ja-JP" dirty="0"/>
          </a:p>
          <a:p>
            <a:pPr marL="0" indent="0">
              <a:buFont typeface="Wingdings 3" charset="2"/>
              <a:buNone/>
            </a:pPr>
            <a:r>
              <a:rPr lang="ja-JP" altLang="en-US" dirty="0"/>
              <a:t>モニタリング報告書や計画書は請求月の</a:t>
            </a:r>
            <a:r>
              <a:rPr lang="en-US" altLang="ja-JP" dirty="0"/>
              <a:t>10</a:t>
            </a:r>
            <a:r>
              <a:rPr lang="ja-JP" altLang="en-US" dirty="0"/>
              <a:t>日までに提出してください</a:t>
            </a:r>
            <a:endParaRPr lang="en-US" altLang="ja-JP" dirty="0"/>
          </a:p>
          <a:p>
            <a:pPr marL="0" indent="0">
              <a:buFont typeface="Wingdings 3" charset="2"/>
              <a:buNone/>
            </a:pPr>
            <a:r>
              <a:rPr lang="ja-JP" altLang="en-US" u="sng" dirty="0"/>
              <a:t>提出遅れが続く場合は、返戻とさせていただきますのでご了承ください</a:t>
            </a:r>
            <a:endParaRPr lang="en-US" altLang="ja-JP" u="sng" dirty="0"/>
          </a:p>
          <a:p>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24</a:t>
            </a:fld>
            <a:endParaRPr kumimoji="1" lang="ja-JP" altLang="en-US"/>
          </a:p>
        </p:txBody>
      </p:sp>
    </p:spTree>
    <p:extLst>
      <p:ext uri="{BB962C8B-B14F-4D97-AF65-F5344CB8AC3E}">
        <p14:creationId xmlns:p14="http://schemas.microsoft.com/office/powerpoint/2010/main" val="22912299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おわりに。</a:t>
            </a:r>
            <a:endParaRPr kumimoji="1" lang="en-US" altLang="ja-JP" dirty="0"/>
          </a:p>
          <a:p>
            <a:r>
              <a:rPr kumimoji="1" lang="ja-JP" altLang="en-US" dirty="0"/>
              <a:t>☆例年、新年度に入る４・５月頃は、請求の仕方に関する問い合わせや請求エラーが多い状況にあります。</a:t>
            </a:r>
            <a:endParaRPr kumimoji="1" lang="en-US" altLang="ja-JP" dirty="0"/>
          </a:p>
          <a:p>
            <a:r>
              <a:rPr kumimoji="1" lang="ja-JP" altLang="en-US" dirty="0"/>
              <a:t>つきましては、本日お話させていただいた内容も参考として、請求業務の引継ぎや実務に携わっていただければ幸いです。</a:t>
            </a:r>
            <a:endParaRPr kumimoji="1" lang="en-US" altLang="ja-JP" dirty="0"/>
          </a:p>
          <a:p>
            <a:endParaRPr kumimoji="1" lang="en-US" altLang="ja-JP" dirty="0"/>
          </a:p>
          <a:p>
            <a:pPr marL="0" indent="0">
              <a:lnSpc>
                <a:spcPct val="110000"/>
              </a:lnSpc>
              <a:spcBef>
                <a:spcPts val="0"/>
              </a:spcBef>
              <a:buNone/>
            </a:pPr>
            <a:r>
              <a:rPr kumimoji="1" lang="ja-JP" altLang="en-US" dirty="0"/>
              <a:t>☆</a:t>
            </a:r>
            <a:r>
              <a:rPr lang="ja-JP" altLang="en-US" dirty="0">
                <a:latin typeface="BIZ UDゴシック" panose="020B0400000000000000" pitchFamily="49" charset="-128"/>
                <a:ea typeface="BIZ UDゴシック" panose="020B0400000000000000" pitchFamily="49" charset="-128"/>
              </a:rPr>
              <a:t>また、毎月</a:t>
            </a:r>
            <a:r>
              <a:rPr lang="en-US" altLang="ja-JP" dirty="0">
                <a:latin typeface="BIZ UDゴシック" panose="020B0400000000000000" pitchFamily="49" charset="-128"/>
                <a:ea typeface="BIZ UDゴシック" panose="020B0400000000000000" pitchFamily="49" charset="-128"/>
              </a:rPr>
              <a:t>1</a:t>
            </a:r>
            <a:r>
              <a:rPr lang="ja-JP" altLang="en-US" dirty="0">
                <a:latin typeface="BIZ UDゴシック" panose="020B0400000000000000" pitchFamily="49" charset="-128"/>
                <a:ea typeface="BIZ UDゴシック" panose="020B0400000000000000" pitchFamily="49" charset="-128"/>
              </a:rPr>
              <a:t>日～</a:t>
            </a:r>
            <a:r>
              <a:rPr lang="en-US" altLang="ja-JP" dirty="0">
                <a:latin typeface="BIZ UDゴシック" panose="020B0400000000000000" pitchFamily="49" charset="-128"/>
                <a:ea typeface="BIZ UDゴシック" panose="020B0400000000000000" pitchFamily="49" charset="-128"/>
              </a:rPr>
              <a:t>10</a:t>
            </a:r>
            <a:r>
              <a:rPr lang="ja-JP" altLang="en-US" dirty="0">
                <a:latin typeface="BIZ UDゴシック" panose="020B0400000000000000" pitchFamily="49" charset="-128"/>
                <a:ea typeface="BIZ UDゴシック" panose="020B0400000000000000" pitchFamily="49" charset="-128"/>
              </a:rPr>
              <a:t>日頃は、一次審査によるエラーに関することや支給決定情報の確認のお電話で大変込み合います。</a:t>
            </a:r>
            <a:endParaRPr lang="en-US" altLang="ja-JP" dirty="0">
              <a:latin typeface="BIZ UDゴシック" panose="020B0400000000000000" pitchFamily="49" charset="-128"/>
              <a:ea typeface="BIZ UDゴシック" panose="020B0400000000000000" pitchFamily="49" charset="-128"/>
            </a:endParaRPr>
          </a:p>
          <a:p>
            <a:pPr marL="0" indent="0">
              <a:lnSpc>
                <a:spcPct val="110000"/>
              </a:lnSpc>
              <a:spcBef>
                <a:spcPts val="0"/>
              </a:spcBef>
              <a:buNone/>
            </a:pPr>
            <a:r>
              <a:rPr lang="ja-JP" altLang="en-US" dirty="0">
                <a:latin typeface="BIZ UDゴシック" panose="020B0400000000000000" pitchFamily="49" charset="-128"/>
                <a:ea typeface="BIZ UDゴシック" panose="020B0400000000000000" pitchFamily="49" charset="-128"/>
              </a:rPr>
              <a:t>なるべく早めに回答できるよう心がけていますが、進捗の確認やエラーの対処を調べるのに時間がかかってしまう場合もあります。</a:t>
            </a:r>
            <a:endParaRPr lang="en-US" altLang="ja-JP" dirty="0">
              <a:latin typeface="BIZ UDゴシック" panose="020B0400000000000000" pitchFamily="49" charset="-128"/>
              <a:ea typeface="BIZ UDゴシック" panose="020B0400000000000000" pitchFamily="49" charset="-128"/>
            </a:endParaRPr>
          </a:p>
          <a:p>
            <a:pPr marL="0" indent="0">
              <a:lnSpc>
                <a:spcPct val="110000"/>
              </a:lnSpc>
              <a:spcBef>
                <a:spcPts val="0"/>
              </a:spcBef>
              <a:buNone/>
            </a:pPr>
            <a:r>
              <a:rPr lang="ja-JP" altLang="en-US" dirty="0">
                <a:latin typeface="BIZ UDゴシック" panose="020B0400000000000000" pitchFamily="49" charset="-128"/>
                <a:ea typeface="BIZ UDゴシック" panose="020B0400000000000000" pitchFamily="49" charset="-128"/>
              </a:rPr>
              <a:t>そのため、ほとんどのお問い合わせが折り返しの対応になり、こちらのタイミングでの返答になってしまいます。</a:t>
            </a:r>
            <a:endParaRPr lang="en-US" altLang="ja-JP" dirty="0">
              <a:latin typeface="BIZ UDゴシック" panose="020B0400000000000000" pitchFamily="49" charset="-128"/>
              <a:ea typeface="BIZ UDゴシック" panose="020B0400000000000000" pitchFamily="49" charset="-128"/>
            </a:endParaRPr>
          </a:p>
          <a:p>
            <a:pPr marL="0" indent="0">
              <a:lnSpc>
                <a:spcPct val="110000"/>
              </a:lnSpc>
              <a:spcBef>
                <a:spcPts val="0"/>
              </a:spcBef>
              <a:buNone/>
            </a:pPr>
            <a:r>
              <a:rPr lang="ja-JP" altLang="en-US" dirty="0">
                <a:latin typeface="BIZ UDゴシック" panose="020B0400000000000000" pitchFamily="49" charset="-128"/>
                <a:ea typeface="BIZ UDゴシック" panose="020B0400000000000000" pitchFamily="49" charset="-128"/>
              </a:rPr>
              <a:t>大変申し訳ございません。ご了承ください。</a:t>
            </a:r>
            <a:endParaRPr lang="en-US" altLang="ja-JP" dirty="0">
              <a:latin typeface="BIZ UDゴシック" panose="020B0400000000000000" pitchFamily="49" charset="-128"/>
              <a:ea typeface="BIZ UDゴシック" panose="020B0400000000000000" pitchFamily="49" charset="-128"/>
            </a:endParaRPr>
          </a:p>
          <a:p>
            <a:pPr marL="0" indent="0">
              <a:lnSpc>
                <a:spcPct val="110000"/>
              </a:lnSpc>
              <a:spcBef>
                <a:spcPts val="0"/>
              </a:spcBef>
              <a:buNone/>
            </a:pPr>
            <a:endParaRPr kumimoji="1" lang="en-US" altLang="ja-JP" dirty="0"/>
          </a:p>
          <a:p>
            <a:r>
              <a:rPr kumimoji="1" lang="ja-JP" altLang="en-US" dirty="0"/>
              <a:t>☆今後とも、本市の障害福祉サービス事業へのご理解とご協力のほどよろしくお願いします。☆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25</a:t>
            </a:fld>
            <a:endParaRPr kumimoji="1" lang="ja-JP" altLang="en-US"/>
          </a:p>
        </p:txBody>
      </p:sp>
    </p:spTree>
    <p:extLst>
      <p:ext uri="{BB962C8B-B14F-4D97-AF65-F5344CB8AC3E}">
        <p14:creationId xmlns:p14="http://schemas.microsoft.com/office/powerpoint/2010/main" val="4222456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１　請求審さ</a:t>
            </a:r>
            <a:r>
              <a:rPr kumimoji="1" lang="ja-JP" altLang="en-US"/>
              <a:t>のながれについて</a:t>
            </a:r>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3</a:t>
            </a:fld>
            <a:endParaRPr kumimoji="1" lang="ja-JP" altLang="en-US"/>
          </a:p>
        </p:txBody>
      </p:sp>
    </p:spTree>
    <p:extLst>
      <p:ext uri="{BB962C8B-B14F-4D97-AF65-F5344CB8AC3E}">
        <p14:creationId xmlns:p14="http://schemas.microsoft.com/office/powerpoint/2010/main" val="3150269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ご存じの方も多いかと思いますが、簡単に請求審査の流れについてご説明させていただきます。</a:t>
            </a:r>
            <a:endParaRPr kumimoji="1" lang="en-US" altLang="ja-JP" dirty="0"/>
          </a:p>
          <a:p>
            <a:r>
              <a:rPr kumimoji="1" lang="ja-JP" altLang="en-US" dirty="0"/>
              <a:t>①始めに毎月１日～</a:t>
            </a:r>
            <a:r>
              <a:rPr kumimoji="1" lang="en-US" altLang="ja-JP" dirty="0"/>
              <a:t>10</a:t>
            </a:r>
            <a:r>
              <a:rPr kumimoji="1" lang="ja-JP" altLang="en-US" dirty="0"/>
              <a:t>日頃の期間に各事業所が請求データを国保連へ送信します。</a:t>
            </a:r>
            <a:endParaRPr kumimoji="1" lang="en-US" altLang="ja-JP" dirty="0"/>
          </a:p>
          <a:p>
            <a:r>
              <a:rPr kumimoji="1" lang="ja-JP" altLang="en-US" dirty="0"/>
              <a:t>②その後、国保連がその請求データについて仮審査を実施し、仮審査結果表を事業所へ送信します。</a:t>
            </a:r>
            <a:endParaRPr kumimoji="1" lang="en-US" altLang="ja-JP" dirty="0"/>
          </a:p>
          <a:p>
            <a:r>
              <a:rPr kumimoji="1" lang="ja-JP" altLang="en-US" dirty="0"/>
              <a:t>③仮審査終了後、国保連で判断できないエラーについては、那覇市に二次審査資料として送信されます。</a:t>
            </a:r>
            <a:endParaRPr kumimoji="1" lang="en-US" altLang="ja-JP" dirty="0"/>
          </a:p>
          <a:p>
            <a:r>
              <a:rPr kumimoji="1" lang="ja-JP" altLang="en-US" dirty="0"/>
              <a:t>④国保連から送信されてきたデータを基に那覇市で二次審査を実施し、事業所あてに請求内容の確認や返戻の連絡を行っています。</a:t>
            </a:r>
            <a:endParaRPr kumimoji="1" lang="en-US" altLang="ja-JP" dirty="0"/>
          </a:p>
          <a:p>
            <a:r>
              <a:rPr kumimoji="1" lang="ja-JP" altLang="en-US" dirty="0"/>
              <a:t>⑤二次審査終了後、二次審査の結果について国保連へ送信しています。</a:t>
            </a:r>
            <a:endParaRPr kumimoji="1" lang="en-US" altLang="ja-JP" dirty="0"/>
          </a:p>
          <a:p>
            <a:r>
              <a:rPr kumimoji="1" lang="ja-JP" altLang="en-US" dirty="0"/>
              <a:t>これが、請求審査の大まかな流れとなっています。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4</a:t>
            </a:fld>
            <a:endParaRPr kumimoji="1" lang="ja-JP" altLang="en-US"/>
          </a:p>
        </p:txBody>
      </p:sp>
    </p:spTree>
    <p:extLst>
      <p:ext uri="{BB962C8B-B14F-4D97-AF65-F5344CB8AC3E}">
        <p14:creationId xmlns:p14="http://schemas.microsoft.com/office/powerpoint/2010/main" val="2564803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２．仮審査（一次審査）でエラーが出た際の対応方法について</a:t>
            </a:r>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5</a:t>
            </a:fld>
            <a:endParaRPr kumimoji="1" lang="ja-JP" altLang="en-US"/>
          </a:p>
        </p:txBody>
      </p:sp>
    </p:spTree>
    <p:extLst>
      <p:ext uri="{BB962C8B-B14F-4D97-AF65-F5344CB8AC3E}">
        <p14:creationId xmlns:p14="http://schemas.microsoft.com/office/powerpoint/2010/main" val="3948628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国保連から仮審査の結果が各事業所へ返ってきた際、どのように対応してよいか分からない場合があるかと思います。実際に問い合わせも多くあるため、ここでは問い合わせの多いエラーについてご紹介させていただきます。</a:t>
            </a:r>
            <a:endParaRPr kumimoji="1" lang="en-US" altLang="ja-JP" dirty="0"/>
          </a:p>
          <a:p>
            <a:r>
              <a:rPr kumimoji="1" lang="ja-JP" altLang="en-US" dirty="0"/>
              <a:t>よくあるエラーとして、</a:t>
            </a:r>
            <a:r>
              <a:rPr kumimoji="1" lang="en-US" altLang="ja-JP" dirty="0"/>
              <a:t>1</a:t>
            </a:r>
            <a:r>
              <a:rPr kumimoji="1" lang="ja-JP" altLang="en-US" dirty="0"/>
              <a:t>つ目が</a:t>
            </a:r>
            <a:r>
              <a:rPr kumimoji="1" lang="en-US" altLang="ja-JP" dirty="0"/>
              <a:t>EG13</a:t>
            </a:r>
            <a:r>
              <a:rPr kumimoji="1" lang="ja-JP" altLang="en-US" dirty="0"/>
              <a:t>「受給者台帳にサービス提供年月時点で有効な受給者の支給決定情報が登録されていません」。</a:t>
            </a:r>
            <a:endParaRPr kumimoji="1" lang="en-US" altLang="ja-JP" dirty="0"/>
          </a:p>
          <a:p>
            <a:r>
              <a:rPr kumimoji="1" lang="ja-JP" altLang="en-US" dirty="0"/>
              <a:t>続いて、</a:t>
            </a:r>
            <a:r>
              <a:rPr kumimoji="1" lang="en-US" altLang="ja-JP" dirty="0"/>
              <a:t>EG12</a:t>
            </a:r>
            <a:r>
              <a:rPr kumimoji="1" lang="ja-JP" altLang="en-US" dirty="0"/>
              <a:t>「受給者台帳にサービス提供年月時点で有効な受給者の利用者負担上限月額情報が登録されていません」。</a:t>
            </a:r>
            <a:endParaRPr kumimoji="1" lang="en-US" altLang="ja-JP" dirty="0"/>
          </a:p>
          <a:p>
            <a:r>
              <a:rPr kumimoji="1" lang="ja-JP" altLang="en-US" dirty="0"/>
              <a:t>最後に、</a:t>
            </a:r>
            <a:r>
              <a:rPr kumimoji="1" lang="en-US" altLang="ja-JP" dirty="0"/>
              <a:t>EH12</a:t>
            </a:r>
            <a:r>
              <a:rPr kumimoji="1" lang="ja-JP" altLang="en-US" dirty="0"/>
              <a:t>、</a:t>
            </a:r>
            <a:r>
              <a:rPr kumimoji="1" lang="en-US" altLang="ja-JP" dirty="0"/>
              <a:t>EH17</a:t>
            </a:r>
            <a:r>
              <a:rPr kumimoji="1" lang="ja-JP" altLang="en-US" dirty="0"/>
              <a:t>「請求明細書の契約情報「決定サービスコード」に該当する受給者台帳の支給決定情報が登録されていません」。</a:t>
            </a:r>
            <a:endParaRPr kumimoji="1" lang="en-US" altLang="ja-JP" dirty="0"/>
          </a:p>
          <a:p>
            <a:endParaRPr kumimoji="1" lang="en-US" altLang="ja-JP" dirty="0"/>
          </a:p>
          <a:p>
            <a:r>
              <a:rPr kumimoji="1" lang="ja-JP" altLang="en-US" dirty="0"/>
              <a:t>この３つとも「受給者台帳に有効な支給決定情報が登録されていません」となっているエラーになります。すべて同様の対応になりますので、対応方法について次のスライドで説明いたします。</a:t>
            </a:r>
          </a:p>
          <a:p>
            <a:endParaRPr kumimoji="1" lang="ja-JP" altLang="ja-JP" sz="1200" b="0" i="0" u="none" strike="noStrike"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6</a:t>
            </a:fld>
            <a:endParaRPr kumimoji="1" lang="ja-JP" altLang="en-US"/>
          </a:p>
        </p:txBody>
      </p:sp>
    </p:spTree>
    <p:extLst>
      <p:ext uri="{BB962C8B-B14F-4D97-AF65-F5344CB8AC3E}">
        <p14:creationId xmlns:p14="http://schemas.microsoft.com/office/powerpoint/2010/main" val="278537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先ほどのエラーの対応方法として、まずはじめに下記の内容に誤りがないかを確認して下さい。</a:t>
            </a:r>
            <a:endParaRPr kumimoji="1" lang="en-US" altLang="ja-JP" dirty="0"/>
          </a:p>
          <a:p>
            <a:endParaRPr kumimoji="1" lang="en-US" altLang="ja-JP" dirty="0"/>
          </a:p>
          <a:p>
            <a:r>
              <a:rPr kumimoji="1" lang="ja-JP" altLang="en-US" dirty="0"/>
              <a:t>①受給者証番号に誤りがないか。受給者証番号は「障害福祉サービス」「児童通所支援」「地域生活支援事業」の</a:t>
            </a:r>
            <a:r>
              <a:rPr kumimoji="1" lang="en-US" altLang="ja-JP" dirty="0"/>
              <a:t>3</a:t>
            </a:r>
            <a:r>
              <a:rPr kumimoji="1" lang="ja-JP" altLang="en-US" dirty="0"/>
              <a:t>つそれぞれに付番されています。請求するサービスに該当する受給者証番号か確認の上、請求をお願いします。</a:t>
            </a:r>
            <a:endParaRPr kumimoji="1" lang="en-US" altLang="ja-JP" dirty="0"/>
          </a:p>
          <a:p>
            <a:r>
              <a:rPr kumimoji="1" lang="ja-JP" altLang="en-US" dirty="0"/>
              <a:t>②請求先市町村に間違いはないか。利用者が転出している場合には、転出先市町村に請求をしていただく必要が出てきます。</a:t>
            </a:r>
            <a:endParaRPr kumimoji="1" lang="en-US" altLang="ja-JP" dirty="0"/>
          </a:p>
          <a:p>
            <a:r>
              <a:rPr kumimoji="1" lang="ja-JP" altLang="en-US" dirty="0"/>
              <a:t>③受給者証に記載の支給決定サービスと相違はないか。例えば、加算対象じゃないが加算をつけて請求していたりなどが見られます。</a:t>
            </a:r>
            <a:endParaRPr kumimoji="1" lang="en-US" altLang="ja-JP" dirty="0"/>
          </a:p>
          <a:p>
            <a:endParaRPr kumimoji="1" lang="en-US" altLang="ja-JP" dirty="0"/>
          </a:p>
          <a:p>
            <a:r>
              <a:rPr kumimoji="1" lang="ja-JP" altLang="en-US" dirty="0"/>
              <a:t>また、請求内容に間違いはなくても、各事業所が使用している請求システム上の契約内容の箇所の入力が誤っていると同様のエラーが出ます。</a:t>
            </a:r>
            <a:endParaRPr kumimoji="1" lang="en-US" altLang="ja-JP" dirty="0"/>
          </a:p>
          <a:p>
            <a:r>
              <a:rPr kumimoji="1" lang="ja-JP" altLang="en-US" dirty="0"/>
              <a:t>①～③の内容を確認し、入力に誤りがなければ、そもそも受給者証の更新がされていない可能性があります。</a:t>
            </a:r>
          </a:p>
          <a:p>
            <a:r>
              <a:rPr kumimoji="1" lang="ja-JP" altLang="en-US" dirty="0"/>
              <a:t>更新等の進捗状況については「進捗確認オンラインシステム」をご活用ください。利用方法については次のスライドでご紹介します。</a:t>
            </a:r>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7</a:t>
            </a:fld>
            <a:endParaRPr kumimoji="1" lang="ja-JP" altLang="en-US"/>
          </a:p>
        </p:txBody>
      </p:sp>
    </p:spTree>
    <p:extLst>
      <p:ext uri="{BB962C8B-B14F-4D97-AF65-F5344CB8AC3E}">
        <p14:creationId xmlns:p14="http://schemas.microsoft.com/office/powerpoint/2010/main" val="1597493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更新申請や新規申請などの進捗状況をオンラインで確認できるようになりました。</a:t>
            </a:r>
            <a:endParaRPr kumimoji="1" lang="en-US" altLang="ja-JP" dirty="0"/>
          </a:p>
          <a:p>
            <a:r>
              <a:rPr kumimoji="1" lang="ja-JP" altLang="en-US" dirty="0"/>
              <a:t>システム利用の際は申請手続きごとに発行される照会番号が必要となります。</a:t>
            </a:r>
            <a:endParaRPr kumimoji="1" lang="en-US" altLang="ja-JP" dirty="0"/>
          </a:p>
          <a:p>
            <a:r>
              <a:rPr kumimoji="1" lang="ja-JP" altLang="en-US" dirty="0"/>
              <a:t>更新の対象者には支給期間満了の</a:t>
            </a:r>
            <a:r>
              <a:rPr kumimoji="1" lang="en-US" altLang="ja-JP" dirty="0"/>
              <a:t>2</a:t>
            </a:r>
            <a:r>
              <a:rPr kumimoji="1" lang="ja-JP" altLang="en-US" dirty="0"/>
              <a:t>から</a:t>
            </a:r>
            <a:r>
              <a:rPr kumimoji="1" lang="en-US" altLang="ja-JP" dirty="0"/>
              <a:t>3</a:t>
            </a:r>
            <a:r>
              <a:rPr kumimoji="1" lang="ja-JP" altLang="en-US" dirty="0"/>
              <a:t>か月前にサービス利用者へ送付する更新案内文書に照会番号を記載しています。</a:t>
            </a:r>
            <a:endParaRPr kumimoji="1" lang="en-US" altLang="ja-JP" dirty="0"/>
          </a:p>
          <a:p>
            <a:r>
              <a:rPr kumimoji="1" lang="ja-JP" altLang="en-US" dirty="0"/>
              <a:t>新規申請や変更申請については窓口で照会番号を配布します。</a:t>
            </a:r>
            <a:endParaRPr kumimoji="1" lang="en-US" altLang="ja-JP" dirty="0"/>
          </a:p>
          <a:p>
            <a:r>
              <a:rPr kumimoji="1" lang="ja-JP" altLang="en-US" dirty="0"/>
              <a:t>このシステムで確認できることは「申請がされているか」、「必要書類が提出されているか」、「送付されているか」などです。</a:t>
            </a:r>
            <a:endParaRPr kumimoji="1" lang="en-US" altLang="ja-JP" dirty="0"/>
          </a:p>
          <a:p>
            <a:r>
              <a:rPr kumimoji="1" lang="ja-JP" altLang="en-US" dirty="0"/>
              <a:t>市ホームページにマニュアルを置いていますので詳しくはそちらを参照ください。</a:t>
            </a:r>
            <a:endParaRPr kumimoji="1" lang="en-US" altLang="ja-JP" dirty="0"/>
          </a:p>
          <a:p>
            <a:r>
              <a:rPr kumimoji="1" lang="ja-JP" altLang="en-US" dirty="0"/>
              <a:t>事業所からの書類未提出により更新が進んでいない状況が多くありますので、一度このシステムを活用するようお願いいたします。</a:t>
            </a:r>
            <a:endParaRPr kumimoji="1" lang="en-US" altLang="ja-JP" dirty="0"/>
          </a:p>
          <a:p>
            <a:r>
              <a:rPr kumimoji="1" lang="ja-JP" altLang="en-US" dirty="0"/>
              <a:t>システムを確認しても進捗状況が分からない場合は障がい福祉課までお問い合わせください。</a:t>
            </a:r>
            <a:endParaRPr kumimoji="1" lang="en-US" altLang="ja-JP"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8</a:t>
            </a:fld>
            <a:endParaRPr kumimoji="1" lang="ja-JP" altLang="en-US"/>
          </a:p>
        </p:txBody>
      </p:sp>
    </p:spTree>
    <p:extLst>
      <p:ext uri="{BB962C8B-B14F-4D97-AF65-F5344CB8AC3E}">
        <p14:creationId xmlns:p14="http://schemas.microsoft.com/office/powerpoint/2010/main" val="1955374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a:t>
            </a:r>
            <a:r>
              <a:rPr kumimoji="1" lang="ja-JP" altLang="en-US" dirty="0"/>
              <a:t>つ目に紹介するエラーは、請求明細書の「契約支給量」が「決定支給量」を超えています。というエラーです。</a:t>
            </a:r>
            <a:endParaRPr kumimoji="1" lang="en-US" altLang="ja-JP" dirty="0"/>
          </a:p>
          <a:p>
            <a:r>
              <a:rPr kumimoji="1" lang="ja-JP" altLang="en-US" dirty="0"/>
              <a:t>このエラーは、事業所ごとに設定している「契約支給量」が、受給者証に記載の「決定支給量」を超えた場合にでるエラーになります。</a:t>
            </a:r>
            <a:endParaRPr kumimoji="1" lang="en-US" altLang="ja-JP" dirty="0"/>
          </a:p>
          <a:p>
            <a:r>
              <a:rPr kumimoji="1" lang="ja-JP" altLang="en-US" dirty="0"/>
              <a:t>特に、新規決定時など月途中での支給開始の場合、開始月の決定支給量は原則の日数より短くなるため、開始月は契約内容欄を残日数に合わせる必要があります。</a:t>
            </a:r>
            <a:endParaRPr kumimoji="1" lang="en-US" altLang="ja-JP" dirty="0"/>
          </a:p>
          <a:p>
            <a:r>
              <a:rPr kumimoji="1" lang="ja-JP" altLang="en-US" dirty="0"/>
              <a:t>那覇市としては、実際のサービス提供量の合計が「決定支給量」を超えていなければ、返戻にすることはありませんので、このエラーに対するお問い合わせは不要ですが、必要性に応じて契約支給量の見直しを行ってください。</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92857BA8-0910-4865-839B-A12E5F718B57}" type="slidenum">
              <a:rPr kumimoji="1" lang="ja-JP" altLang="en-US" smtClean="0"/>
              <a:t>9</a:t>
            </a:fld>
            <a:endParaRPr kumimoji="1" lang="ja-JP" altLang="en-US"/>
          </a:p>
        </p:txBody>
      </p:sp>
    </p:spTree>
    <p:extLst>
      <p:ext uri="{BB962C8B-B14F-4D97-AF65-F5344CB8AC3E}">
        <p14:creationId xmlns:p14="http://schemas.microsoft.com/office/powerpoint/2010/main" val="416679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318CA26-317E-48DB-BF3F-A086EDC36379}"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3644161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8D84E09-81D5-4CF9-B2BD-B257FE367766}"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97770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3766CD2-4C69-47B3-8460-ADB7145684CD}"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20519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D669AC-4704-4954-AA5A-E4A6581239DE}"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33044225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4B78BA0-A5D3-4290-B289-CCFAB27D85EC}"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46421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1C1AE9D-8C41-4A4C-AA5F-59D9397E8CBF}"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4157547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0C095C-EFA9-46A3-86FB-901AA05A16FD}"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22333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D3A177C-1706-4B0C-88C6-F94BCB66CF97}"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1021214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44448AE-479C-4709-BB5E-C45FDE17797E}"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1442558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9703B3D-1B9C-4B57-A9C3-930C3F1AF0A6}"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1661857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81D5422-A8E8-40E9-B60E-1204693BC8B6}" type="datetime1">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2264898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97C1623-9D5A-46F5-A4D9-75AA08318B0B}" type="datetime1">
              <a:rPr kumimoji="1" lang="ja-JP" altLang="en-US" smtClean="0"/>
              <a:t>2026/3/16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27960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F556F58-0256-4764-A442-B552F078EB58}" type="datetime1">
              <a:rPr kumimoji="1" lang="ja-JP" altLang="en-US" smtClean="0"/>
              <a:t>2026/3/16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2809455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6CABAB-A78E-4CBC-AAA5-058282E9452F}" type="datetime1">
              <a:rPr kumimoji="1" lang="ja-JP" altLang="en-US" smtClean="0"/>
              <a:t>2026/3/16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28274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E0A307C-D085-409B-95EB-C9D81526B993}" type="datetime1">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2068119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014CD4-E1C5-47DD-828F-E82020234F2A}" type="datetime1">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3490248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7FFB72D-E16C-43AF-98BE-0E5214B15683}" type="datetime1">
              <a:rPr kumimoji="1" lang="ja-JP" altLang="en-US" smtClean="0"/>
              <a:t>2026/3/16</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9786A3E4-837E-4C9B-B08C-F67D59177844}" type="slidenum">
              <a:rPr kumimoji="1" lang="ja-JP" altLang="en-US" smtClean="0"/>
              <a:t>‹#›</a:t>
            </a:fld>
            <a:endParaRPr kumimoji="1" lang="ja-JP" altLang="en-US"/>
          </a:p>
        </p:txBody>
      </p:sp>
    </p:spTree>
    <p:extLst>
      <p:ext uri="{BB962C8B-B14F-4D97-AF65-F5344CB8AC3E}">
        <p14:creationId xmlns:p14="http://schemas.microsoft.com/office/powerpoint/2010/main" val="3106088651"/>
      </p:ext>
    </p:extLst>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70" r:id="rId11"/>
    <p:sldLayoutId id="2147483871" r:id="rId12"/>
    <p:sldLayoutId id="2147483872" r:id="rId13"/>
    <p:sldLayoutId id="2147483873" r:id="rId14"/>
    <p:sldLayoutId id="2147483874" r:id="rId15"/>
    <p:sldLayoutId id="2147483875" r:id="rId16"/>
  </p:sldLayoutIdLst>
  <p:hf hdr="0" ftr="0" dt="0"/>
  <p:txStyles>
    <p:titleStyle>
      <a:lvl1pPr algn="l" defTabSz="457200" rtl="0" eaLnBrk="1" latinLnBrk="0" hangingPunct="1">
        <a:spcBef>
          <a:spcPct val="0"/>
        </a:spcBef>
        <a:buNone/>
        <a:defRPr kumimoji="1" sz="3600"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314D1D-E96E-460E-A91B-3BC45A299963}"/>
              </a:ext>
            </a:extLst>
          </p:cNvPr>
          <p:cNvSpPr>
            <a:spLocks noGrp="1"/>
          </p:cNvSpPr>
          <p:nvPr>
            <p:ph type="ctrTitle"/>
          </p:nvPr>
        </p:nvSpPr>
        <p:spPr>
          <a:xfrm>
            <a:off x="1507067" y="1363601"/>
            <a:ext cx="7766936" cy="1829985"/>
          </a:xfrm>
        </p:spPr>
        <p:txBody>
          <a:bodyPr/>
          <a:lstStyle/>
          <a:p>
            <a:pPr algn="ctr"/>
            <a:r>
              <a:rPr kumimoji="1" lang="ja-JP" altLang="en-US" sz="3600" dirty="0"/>
              <a:t>令和７年度集団指導</a:t>
            </a:r>
            <a:br>
              <a:rPr kumimoji="1" lang="en-US" altLang="ja-JP" dirty="0"/>
            </a:br>
            <a:r>
              <a:rPr kumimoji="1" lang="ja-JP" altLang="en-US" sz="3600" dirty="0"/>
              <a:t>指定障害福祉サービス</a:t>
            </a:r>
            <a:endParaRPr kumimoji="1" lang="ja-JP" altLang="en-US" dirty="0"/>
          </a:p>
        </p:txBody>
      </p:sp>
      <p:sp>
        <p:nvSpPr>
          <p:cNvPr id="3" name="字幕 2">
            <a:extLst>
              <a:ext uri="{FF2B5EF4-FFF2-40B4-BE49-F238E27FC236}">
                <a16:creationId xmlns:a16="http://schemas.microsoft.com/office/drawing/2014/main" id="{DB64DEE0-B6C7-4A9A-8F35-E7BB3B23E157}"/>
              </a:ext>
            </a:extLst>
          </p:cNvPr>
          <p:cNvSpPr>
            <a:spLocks noGrp="1"/>
          </p:cNvSpPr>
          <p:nvPr>
            <p:ph type="subTitle" idx="1"/>
          </p:nvPr>
        </p:nvSpPr>
        <p:spPr>
          <a:xfrm>
            <a:off x="1507067" y="3867150"/>
            <a:ext cx="7766936" cy="1829985"/>
          </a:xfrm>
        </p:spPr>
        <p:txBody>
          <a:bodyPr>
            <a:normAutofit/>
          </a:bodyPr>
          <a:lstStyle/>
          <a:p>
            <a:pPr algn="ctr"/>
            <a:r>
              <a:rPr kumimoji="1" lang="en-US" altLang="ja-JP" sz="3600" dirty="0"/>
              <a:t>【</a:t>
            </a:r>
            <a:r>
              <a:rPr kumimoji="1" lang="ja-JP" altLang="en-US" sz="3600" dirty="0"/>
              <a:t>請求編</a:t>
            </a:r>
            <a:r>
              <a:rPr kumimoji="1" lang="en-US" altLang="ja-JP" sz="3600" dirty="0"/>
              <a:t>】</a:t>
            </a:r>
          </a:p>
        </p:txBody>
      </p:sp>
      <p:sp>
        <p:nvSpPr>
          <p:cNvPr id="4" name="スライド番号プレースホルダー 3">
            <a:extLst>
              <a:ext uri="{FF2B5EF4-FFF2-40B4-BE49-F238E27FC236}">
                <a16:creationId xmlns:a16="http://schemas.microsoft.com/office/drawing/2014/main" id="{5496E927-9BC9-428F-ACE5-E4323FAAB472}"/>
              </a:ext>
            </a:extLst>
          </p:cNvPr>
          <p:cNvSpPr>
            <a:spLocks noGrp="1"/>
          </p:cNvSpPr>
          <p:nvPr>
            <p:ph type="sldNum" sz="quarter" idx="12"/>
          </p:nvPr>
        </p:nvSpPr>
        <p:spPr/>
        <p:txBody>
          <a:bodyPr/>
          <a:lstStyle/>
          <a:p>
            <a:fld id="{9786A3E4-837E-4C9B-B08C-F67D59177844}" type="slidenum">
              <a:rPr kumimoji="1" lang="ja-JP" altLang="en-US" smtClean="0"/>
              <a:t>1</a:t>
            </a:fld>
            <a:endParaRPr kumimoji="1" lang="ja-JP" altLang="en-US"/>
          </a:p>
        </p:txBody>
      </p:sp>
    </p:spTree>
    <p:extLst>
      <p:ext uri="{BB962C8B-B14F-4D97-AF65-F5344CB8AC3E}">
        <p14:creationId xmlns:p14="http://schemas.microsoft.com/office/powerpoint/2010/main" val="4163370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6661A640-C011-47B9-887B-3462F8CD11CB}"/>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1603C753-02E5-4D19-AB04-CF91C1476C6F}"/>
              </a:ext>
            </a:extLst>
          </p:cNvPr>
          <p:cNvSpPr>
            <a:spLocks noGrp="1"/>
          </p:cNvSpPr>
          <p:nvPr>
            <p:ph type="sldNum" sz="quarter" idx="12"/>
          </p:nvPr>
        </p:nvSpPr>
        <p:spPr/>
        <p:txBody>
          <a:bodyPr/>
          <a:lstStyle/>
          <a:p>
            <a:fld id="{9786A3E4-837E-4C9B-B08C-F67D59177844}" type="slidenum">
              <a:rPr kumimoji="1" lang="ja-JP" altLang="en-US" smtClean="0"/>
              <a:t>10</a:t>
            </a:fld>
            <a:endParaRPr kumimoji="1" lang="ja-JP" altLang="en-US"/>
          </a:p>
        </p:txBody>
      </p:sp>
      <p:sp>
        <p:nvSpPr>
          <p:cNvPr id="8" name="テキスト ボックス 7">
            <a:extLst>
              <a:ext uri="{FF2B5EF4-FFF2-40B4-BE49-F238E27FC236}">
                <a16:creationId xmlns:a16="http://schemas.microsoft.com/office/drawing/2014/main" id="{8EF827F4-EFFD-46AF-8B1E-852C868B7284}"/>
              </a:ext>
            </a:extLst>
          </p:cNvPr>
          <p:cNvSpPr txBox="1"/>
          <p:nvPr/>
        </p:nvSpPr>
        <p:spPr>
          <a:xfrm>
            <a:off x="342900" y="303618"/>
            <a:ext cx="8606971" cy="523220"/>
          </a:xfrm>
          <a:prstGeom prst="rect">
            <a:avLst/>
          </a:prstGeom>
          <a:noFill/>
        </p:spPr>
        <p:txBody>
          <a:bodyPr wrap="square" rtlCol="0">
            <a:spAutoFit/>
          </a:bodyPr>
          <a:lstStyle/>
          <a:p>
            <a:r>
              <a:rPr kumimoji="1" lang="ja-JP" altLang="en-US" sz="2800" dirty="0"/>
              <a:t>２．仮審査でエラーが出た際の対応方法について</a:t>
            </a:r>
          </a:p>
        </p:txBody>
      </p:sp>
      <p:sp>
        <p:nvSpPr>
          <p:cNvPr id="10" name="テキスト ボックス 9">
            <a:extLst>
              <a:ext uri="{FF2B5EF4-FFF2-40B4-BE49-F238E27FC236}">
                <a16:creationId xmlns:a16="http://schemas.microsoft.com/office/drawing/2014/main" id="{F14BEF90-3065-4027-8500-D1BC62EC96B8}"/>
              </a:ext>
            </a:extLst>
          </p:cNvPr>
          <p:cNvSpPr txBox="1"/>
          <p:nvPr/>
        </p:nvSpPr>
        <p:spPr>
          <a:xfrm>
            <a:off x="342900" y="1084750"/>
            <a:ext cx="9426121" cy="461665"/>
          </a:xfrm>
          <a:prstGeom prst="rect">
            <a:avLst/>
          </a:prstGeom>
          <a:noFill/>
        </p:spPr>
        <p:txBody>
          <a:bodyPr wrap="square" rtlCol="0">
            <a:spAutoFit/>
          </a:bodyPr>
          <a:lstStyle/>
          <a:p>
            <a:pPr>
              <a:spcBef>
                <a:spcPts val="600"/>
              </a:spcBef>
            </a:pPr>
            <a:r>
              <a:rPr kumimoji="1" lang="ja-JP" altLang="en-US" sz="2400" b="1" dirty="0"/>
              <a:t>よくあるエラー③</a:t>
            </a:r>
            <a:endParaRPr kumimoji="1" lang="en-US" altLang="ja-JP" sz="2400" b="1" dirty="0"/>
          </a:p>
        </p:txBody>
      </p:sp>
      <p:sp>
        <p:nvSpPr>
          <p:cNvPr id="12" name="テキスト ボックス 11">
            <a:extLst>
              <a:ext uri="{FF2B5EF4-FFF2-40B4-BE49-F238E27FC236}">
                <a16:creationId xmlns:a16="http://schemas.microsoft.com/office/drawing/2014/main" id="{BB6D70E5-4619-43A2-A140-C880D869B9D3}"/>
              </a:ext>
            </a:extLst>
          </p:cNvPr>
          <p:cNvSpPr txBox="1"/>
          <p:nvPr/>
        </p:nvSpPr>
        <p:spPr>
          <a:xfrm>
            <a:off x="407587" y="3921733"/>
            <a:ext cx="8765181" cy="1840504"/>
          </a:xfrm>
          <a:prstGeom prst="rect">
            <a:avLst/>
          </a:prstGeom>
          <a:noFill/>
        </p:spPr>
        <p:txBody>
          <a:bodyPr wrap="square" rtlCol="0">
            <a:spAutoFit/>
          </a:bodyPr>
          <a:lstStyle/>
          <a:p>
            <a:pPr lvl="0" defTabSz="518373">
              <a:lnSpc>
                <a:spcPct val="90000"/>
              </a:lnSpc>
              <a:spcBef>
                <a:spcPts val="567"/>
              </a:spcBef>
            </a:pPr>
            <a:r>
              <a:rPr kumimoji="1" lang="ja-JP" altLang="en-US" sz="2400" dirty="0">
                <a:solidFill>
                  <a:prstClr val="black"/>
                </a:solidFill>
                <a:latin typeface="+mn-ea"/>
              </a:rPr>
              <a:t>受給者証記載のサービス有効期間と請求システム上の契約期間の不一致で発生するエラーとなります。</a:t>
            </a:r>
            <a:endParaRPr kumimoji="1" lang="en-US" altLang="ja-JP" sz="2400" dirty="0">
              <a:solidFill>
                <a:prstClr val="black"/>
              </a:solidFill>
              <a:latin typeface="+mn-ea"/>
            </a:endParaRPr>
          </a:p>
          <a:p>
            <a:pPr lvl="0" defTabSz="518373">
              <a:lnSpc>
                <a:spcPct val="90000"/>
              </a:lnSpc>
              <a:spcBef>
                <a:spcPts val="567"/>
              </a:spcBef>
            </a:pPr>
            <a:r>
              <a:rPr kumimoji="1" lang="ja-JP" altLang="en-US" sz="2400" dirty="0">
                <a:solidFill>
                  <a:prstClr val="black"/>
                </a:solidFill>
                <a:latin typeface="+mn-ea"/>
              </a:rPr>
              <a:t>那覇市としては、返戻にすることはありませんので</a:t>
            </a:r>
            <a:r>
              <a:rPr kumimoji="1" lang="ja-JP" altLang="en-US" sz="2400" b="1" dirty="0">
                <a:solidFill>
                  <a:prstClr val="black"/>
                </a:solidFill>
                <a:latin typeface="+mn-ea"/>
              </a:rPr>
              <a:t>問い合わせ不要</a:t>
            </a:r>
            <a:r>
              <a:rPr kumimoji="1" lang="ja-JP" altLang="en-US" sz="2400" dirty="0">
                <a:solidFill>
                  <a:prstClr val="black"/>
                </a:solidFill>
                <a:latin typeface="+mn-ea"/>
              </a:rPr>
              <a:t>ですが、可能な限り契約期間をサービス有効期間と合わせるようにお願いします。</a:t>
            </a:r>
          </a:p>
        </p:txBody>
      </p:sp>
      <p:sp>
        <p:nvSpPr>
          <p:cNvPr id="13" name="テキスト ボックス 12">
            <a:extLst>
              <a:ext uri="{FF2B5EF4-FFF2-40B4-BE49-F238E27FC236}">
                <a16:creationId xmlns:a16="http://schemas.microsoft.com/office/drawing/2014/main" id="{ABCD474C-034B-499C-A687-E9529F6831A5}"/>
              </a:ext>
            </a:extLst>
          </p:cNvPr>
          <p:cNvSpPr txBox="1"/>
          <p:nvPr/>
        </p:nvSpPr>
        <p:spPr>
          <a:xfrm>
            <a:off x="249464" y="3358730"/>
            <a:ext cx="9426121" cy="461665"/>
          </a:xfrm>
          <a:prstGeom prst="rect">
            <a:avLst/>
          </a:prstGeom>
          <a:noFill/>
        </p:spPr>
        <p:txBody>
          <a:bodyPr wrap="square" rtlCol="0">
            <a:spAutoFit/>
          </a:bodyPr>
          <a:lstStyle/>
          <a:p>
            <a:pPr>
              <a:spcBef>
                <a:spcPts val="600"/>
              </a:spcBef>
            </a:pPr>
            <a:r>
              <a:rPr kumimoji="1" lang="en-US" altLang="ja-JP" sz="2400" b="1" dirty="0"/>
              <a:t>【</a:t>
            </a:r>
            <a:r>
              <a:rPr kumimoji="1" lang="ja-JP" altLang="en-US" sz="2400" b="1" dirty="0"/>
              <a:t>対応方法</a:t>
            </a:r>
            <a:r>
              <a:rPr kumimoji="1" lang="en-US" altLang="ja-JP" sz="2400" b="1" dirty="0"/>
              <a:t>】</a:t>
            </a:r>
          </a:p>
        </p:txBody>
      </p:sp>
      <p:graphicFrame>
        <p:nvGraphicFramePr>
          <p:cNvPr id="3" name="表 3">
            <a:extLst>
              <a:ext uri="{FF2B5EF4-FFF2-40B4-BE49-F238E27FC236}">
                <a16:creationId xmlns:a16="http://schemas.microsoft.com/office/drawing/2014/main" id="{1443EA5F-D4EB-46FB-ABDF-9B5ACE9B6814}"/>
              </a:ext>
            </a:extLst>
          </p:cNvPr>
          <p:cNvGraphicFramePr>
            <a:graphicFrameLocks noGrp="1"/>
          </p:cNvGraphicFramePr>
          <p:nvPr>
            <p:extLst>
              <p:ext uri="{D42A27DB-BD31-4B8C-83A1-F6EECF244321}">
                <p14:modId xmlns:p14="http://schemas.microsoft.com/office/powerpoint/2010/main" val="1642948696"/>
              </p:ext>
            </p:extLst>
          </p:nvPr>
        </p:nvGraphicFramePr>
        <p:xfrm>
          <a:off x="407587" y="1546415"/>
          <a:ext cx="8866415" cy="1350650"/>
        </p:xfrm>
        <a:graphic>
          <a:graphicData uri="http://schemas.openxmlformats.org/drawingml/2006/table">
            <a:tbl>
              <a:tblPr firstRow="1" bandRow="1">
                <a:tableStyleId>{5C22544A-7EE6-4342-B048-85BDC9FD1C3A}</a:tableStyleId>
              </a:tblPr>
              <a:tblGrid>
                <a:gridCol w="1615384">
                  <a:extLst>
                    <a:ext uri="{9D8B030D-6E8A-4147-A177-3AD203B41FA5}">
                      <a16:colId xmlns:a16="http://schemas.microsoft.com/office/drawing/2014/main" val="1289507769"/>
                    </a:ext>
                  </a:extLst>
                </a:gridCol>
                <a:gridCol w="7251031">
                  <a:extLst>
                    <a:ext uri="{9D8B030D-6E8A-4147-A177-3AD203B41FA5}">
                      <a16:colId xmlns:a16="http://schemas.microsoft.com/office/drawing/2014/main" val="3433758365"/>
                    </a:ext>
                  </a:extLst>
                </a:gridCol>
              </a:tblGrid>
              <a:tr h="372066">
                <a:tc>
                  <a:txBody>
                    <a:bodyPr/>
                    <a:lstStyle/>
                    <a:p>
                      <a:r>
                        <a:rPr kumimoji="1" lang="ja-JP" altLang="en-US" dirty="0"/>
                        <a:t>エラーコード</a:t>
                      </a:r>
                    </a:p>
                  </a:txBody>
                  <a:tcPr/>
                </a:tc>
                <a:tc>
                  <a:txBody>
                    <a:bodyPr/>
                    <a:lstStyle/>
                    <a:p>
                      <a:r>
                        <a:rPr kumimoji="1" lang="ja-JP" altLang="en-US" dirty="0"/>
                        <a:t>エラー内容</a:t>
                      </a:r>
                    </a:p>
                  </a:txBody>
                  <a:tcPr/>
                </a:tc>
                <a:extLst>
                  <a:ext uri="{0D108BD9-81ED-4DB2-BD59-A6C34878D82A}">
                    <a16:rowId xmlns:a16="http://schemas.microsoft.com/office/drawing/2014/main" val="252003766"/>
                  </a:ext>
                </a:extLst>
              </a:tr>
              <a:tr h="978584">
                <a:tc>
                  <a:txBody>
                    <a:bodyPr/>
                    <a:lstStyle/>
                    <a:p>
                      <a:r>
                        <a:rPr kumimoji="1" lang="en-US" altLang="ja-JP" sz="2000" b="1" dirty="0"/>
                        <a:t>EG61</a:t>
                      </a:r>
                      <a:endParaRPr kumimoji="1" lang="ja-JP" altLang="en-US" sz="2000" b="1" dirty="0"/>
                    </a:p>
                  </a:txBody>
                  <a:tcPr/>
                </a:tc>
                <a:tc>
                  <a:txBody>
                    <a:bodyPr/>
                    <a:lstStyle/>
                    <a:p>
                      <a:pPr marL="0" lvl="0" indent="0">
                        <a:spcBef>
                          <a:spcPts val="0"/>
                        </a:spcBef>
                        <a:buClrTx/>
                        <a:buSzTx/>
                        <a:buNone/>
                      </a:pPr>
                      <a:r>
                        <a:rPr kumimoji="0" lang="ja-JP" altLang="en-US" sz="2000" dirty="0">
                          <a:solidFill>
                            <a:prstClr val="black"/>
                          </a:solidFill>
                          <a:latin typeface="+mn-ea"/>
                        </a:rPr>
                        <a:t>該当サービスの事業所との</a:t>
                      </a:r>
                      <a:r>
                        <a:rPr kumimoji="0" lang="ja-JP" altLang="en-US" sz="2000" b="1" u="sng" dirty="0">
                          <a:solidFill>
                            <a:srgbClr val="FF0000"/>
                          </a:solidFill>
                          <a:latin typeface="+mn-ea"/>
                        </a:rPr>
                        <a:t>契約期間</a:t>
                      </a:r>
                      <a:r>
                        <a:rPr kumimoji="0" lang="ja-JP" altLang="en-US" sz="2000" dirty="0">
                          <a:solidFill>
                            <a:prstClr val="black"/>
                          </a:solidFill>
                          <a:latin typeface="+mn-ea"/>
                        </a:rPr>
                        <a:t>が受給者台帳の支給決定有期間内ではありません。</a:t>
                      </a:r>
                    </a:p>
                    <a:p>
                      <a:endParaRPr kumimoji="1" lang="ja-JP" altLang="en-US" dirty="0"/>
                    </a:p>
                  </a:txBody>
                  <a:tcPr/>
                </a:tc>
                <a:extLst>
                  <a:ext uri="{0D108BD9-81ED-4DB2-BD59-A6C34878D82A}">
                    <a16:rowId xmlns:a16="http://schemas.microsoft.com/office/drawing/2014/main" val="2249244725"/>
                  </a:ext>
                </a:extLst>
              </a:tr>
            </a:tbl>
          </a:graphicData>
        </a:graphic>
      </p:graphicFrame>
    </p:spTree>
    <p:extLst>
      <p:ext uri="{BB962C8B-B14F-4D97-AF65-F5344CB8AC3E}">
        <p14:creationId xmlns:p14="http://schemas.microsoft.com/office/powerpoint/2010/main" val="394860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314D1D-E96E-460E-A91B-3BC45A299963}"/>
              </a:ext>
            </a:extLst>
          </p:cNvPr>
          <p:cNvSpPr>
            <a:spLocks noGrp="1"/>
          </p:cNvSpPr>
          <p:nvPr>
            <p:ph type="ctrTitle"/>
          </p:nvPr>
        </p:nvSpPr>
        <p:spPr>
          <a:xfrm>
            <a:off x="914400" y="2887913"/>
            <a:ext cx="8359602" cy="906212"/>
          </a:xfrm>
        </p:spPr>
        <p:txBody>
          <a:bodyPr/>
          <a:lstStyle/>
          <a:p>
            <a:pPr algn="l"/>
            <a:r>
              <a:rPr lang="ja-JP" altLang="en-US" sz="4000" dirty="0"/>
              <a:t>３</a:t>
            </a:r>
            <a:r>
              <a:rPr lang="en-US" altLang="ja-JP" sz="4000" dirty="0"/>
              <a:t>.  </a:t>
            </a:r>
            <a:r>
              <a:rPr lang="ja-JP" altLang="en-US" sz="4000" dirty="0"/>
              <a:t>二次審査のエラーについて　</a:t>
            </a:r>
          </a:p>
        </p:txBody>
      </p:sp>
      <p:sp>
        <p:nvSpPr>
          <p:cNvPr id="4" name="スライド番号プレースホルダー 3">
            <a:extLst>
              <a:ext uri="{FF2B5EF4-FFF2-40B4-BE49-F238E27FC236}">
                <a16:creationId xmlns:a16="http://schemas.microsoft.com/office/drawing/2014/main" id="{5496E927-9BC9-428F-ACE5-E4323FAAB472}"/>
              </a:ext>
            </a:extLst>
          </p:cNvPr>
          <p:cNvSpPr>
            <a:spLocks noGrp="1"/>
          </p:cNvSpPr>
          <p:nvPr>
            <p:ph type="sldNum" sz="quarter" idx="12"/>
          </p:nvPr>
        </p:nvSpPr>
        <p:spPr/>
        <p:txBody>
          <a:bodyPr/>
          <a:lstStyle/>
          <a:p>
            <a:fld id="{9786A3E4-837E-4C9B-B08C-F67D59177844}" type="slidenum">
              <a:rPr kumimoji="1" lang="ja-JP" altLang="en-US" smtClean="0"/>
              <a:t>11</a:t>
            </a:fld>
            <a:endParaRPr kumimoji="1" lang="ja-JP" altLang="en-US"/>
          </a:p>
        </p:txBody>
      </p:sp>
    </p:spTree>
    <p:extLst>
      <p:ext uri="{BB962C8B-B14F-4D97-AF65-F5344CB8AC3E}">
        <p14:creationId xmlns:p14="http://schemas.microsoft.com/office/powerpoint/2010/main" val="491815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A2AE64E9-9809-4CDB-AACC-223E5EE86BCB}"/>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86621E0E-52BD-498D-98D7-F5F2047DA289}"/>
              </a:ext>
            </a:extLst>
          </p:cNvPr>
          <p:cNvSpPr>
            <a:spLocks noGrp="1"/>
          </p:cNvSpPr>
          <p:nvPr>
            <p:ph type="sldNum" sz="quarter" idx="12"/>
          </p:nvPr>
        </p:nvSpPr>
        <p:spPr/>
        <p:txBody>
          <a:bodyPr/>
          <a:lstStyle/>
          <a:p>
            <a:fld id="{9786A3E4-837E-4C9B-B08C-F67D59177844}" type="slidenum">
              <a:rPr kumimoji="1" lang="ja-JP" altLang="en-US" smtClean="0"/>
              <a:t>12</a:t>
            </a:fld>
            <a:endParaRPr kumimoji="1" lang="ja-JP" altLang="en-US"/>
          </a:p>
        </p:txBody>
      </p:sp>
      <p:sp>
        <p:nvSpPr>
          <p:cNvPr id="6" name="テキスト ボックス 5">
            <a:extLst>
              <a:ext uri="{FF2B5EF4-FFF2-40B4-BE49-F238E27FC236}">
                <a16:creationId xmlns:a16="http://schemas.microsoft.com/office/drawing/2014/main" id="{0EA9447E-C462-41CD-A076-52E4B6226BF8}"/>
              </a:ext>
            </a:extLst>
          </p:cNvPr>
          <p:cNvSpPr txBox="1"/>
          <p:nvPr/>
        </p:nvSpPr>
        <p:spPr>
          <a:xfrm>
            <a:off x="342900" y="303618"/>
            <a:ext cx="8606971" cy="523220"/>
          </a:xfrm>
          <a:prstGeom prst="rect">
            <a:avLst/>
          </a:prstGeom>
          <a:noFill/>
        </p:spPr>
        <p:txBody>
          <a:bodyPr wrap="square" rtlCol="0">
            <a:spAutoFit/>
          </a:bodyPr>
          <a:lstStyle/>
          <a:p>
            <a:r>
              <a:rPr kumimoji="1" lang="ja-JP" altLang="en-US" sz="2800" dirty="0"/>
              <a:t>３</a:t>
            </a:r>
            <a:r>
              <a:rPr kumimoji="1" lang="en-US" altLang="ja-JP" sz="2800" dirty="0"/>
              <a:t>.  </a:t>
            </a:r>
            <a:r>
              <a:rPr kumimoji="1" lang="ja-JP" altLang="en-US" sz="2800" dirty="0"/>
              <a:t>二次審査のエラーについて　</a:t>
            </a:r>
          </a:p>
        </p:txBody>
      </p:sp>
      <p:sp>
        <p:nvSpPr>
          <p:cNvPr id="10" name="テキスト ボックス 9">
            <a:extLst>
              <a:ext uri="{FF2B5EF4-FFF2-40B4-BE49-F238E27FC236}">
                <a16:creationId xmlns:a16="http://schemas.microsoft.com/office/drawing/2014/main" id="{89FA95DB-99FD-4DA8-86EE-869746802494}"/>
              </a:ext>
            </a:extLst>
          </p:cNvPr>
          <p:cNvSpPr txBox="1"/>
          <p:nvPr/>
        </p:nvSpPr>
        <p:spPr>
          <a:xfrm>
            <a:off x="318476" y="1100413"/>
            <a:ext cx="9426121" cy="461665"/>
          </a:xfrm>
          <a:prstGeom prst="rect">
            <a:avLst/>
          </a:prstGeom>
          <a:noFill/>
        </p:spPr>
        <p:txBody>
          <a:bodyPr wrap="square" rtlCol="0">
            <a:spAutoFit/>
          </a:bodyPr>
          <a:lstStyle/>
          <a:p>
            <a:pPr>
              <a:spcBef>
                <a:spcPts val="600"/>
              </a:spcBef>
            </a:pPr>
            <a:r>
              <a:rPr kumimoji="1" lang="ja-JP" altLang="en-US" sz="2400" b="1" dirty="0"/>
              <a:t>よくあるエラー（者）</a:t>
            </a:r>
            <a:endParaRPr kumimoji="1" lang="en-US" altLang="ja-JP" sz="2400" b="1" dirty="0"/>
          </a:p>
        </p:txBody>
      </p:sp>
      <p:sp>
        <p:nvSpPr>
          <p:cNvPr id="14" name="テキスト ボックス 13">
            <a:extLst>
              <a:ext uri="{FF2B5EF4-FFF2-40B4-BE49-F238E27FC236}">
                <a16:creationId xmlns:a16="http://schemas.microsoft.com/office/drawing/2014/main" id="{F22C7444-DD04-41E1-B841-97FA9D3102DA}"/>
              </a:ext>
            </a:extLst>
          </p:cNvPr>
          <p:cNvSpPr txBox="1"/>
          <p:nvPr/>
        </p:nvSpPr>
        <p:spPr>
          <a:xfrm>
            <a:off x="834189" y="1820447"/>
            <a:ext cx="2935706" cy="369332"/>
          </a:xfrm>
          <a:prstGeom prst="rect">
            <a:avLst/>
          </a:prstGeom>
          <a:noFill/>
        </p:spPr>
        <p:txBody>
          <a:bodyPr wrap="square" rtlCol="0">
            <a:spAutoFit/>
          </a:bodyPr>
          <a:lstStyle/>
          <a:p>
            <a:r>
              <a:rPr kumimoji="1" lang="ja-JP" altLang="en-US" b="1" u="sng" dirty="0"/>
              <a:t>・提供時間の重複利用</a:t>
            </a:r>
          </a:p>
        </p:txBody>
      </p:sp>
      <p:sp>
        <p:nvSpPr>
          <p:cNvPr id="15" name="テキスト ボックス 14">
            <a:extLst>
              <a:ext uri="{FF2B5EF4-FFF2-40B4-BE49-F238E27FC236}">
                <a16:creationId xmlns:a16="http://schemas.microsoft.com/office/drawing/2014/main" id="{0E8CDC14-E579-47FF-8097-9A1D62AF8BB7}"/>
              </a:ext>
            </a:extLst>
          </p:cNvPr>
          <p:cNvSpPr txBox="1"/>
          <p:nvPr/>
        </p:nvSpPr>
        <p:spPr>
          <a:xfrm>
            <a:off x="834189" y="2243695"/>
            <a:ext cx="7756474" cy="1477328"/>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（例</a:t>
            </a:r>
            <a:r>
              <a:rPr lang="en-US" altLang="ja-JP" dirty="0">
                <a:latin typeface="BIZ UDゴシック" panose="020B0400000000000000" pitchFamily="49" charset="-128"/>
                <a:ea typeface="BIZ UDゴシック" panose="020B0400000000000000" pitchFamily="49" charset="-128"/>
              </a:rPr>
              <a:t>1</a:t>
            </a:r>
            <a:r>
              <a:rPr lang="ja-JP" altLang="en-US" dirty="0">
                <a:latin typeface="BIZ UDゴシック" panose="020B0400000000000000" pitchFamily="49" charset="-128"/>
                <a:ea typeface="BIZ UDゴシック" panose="020B0400000000000000" pitchFamily="49" charset="-128"/>
              </a:rPr>
              <a:t>）就労・訓練系サービスの利用と居宅介護サービスの重複や、</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生活介護事業所を複数利用している場合の、利用日時間違いによる同日利用。</a:t>
            </a:r>
            <a:endParaRPr lang="en-US" altLang="ja-JP" dirty="0">
              <a:latin typeface="BIZ UDゴシック" panose="020B0400000000000000" pitchFamily="49" charset="-128"/>
              <a:ea typeface="BIZ UDゴシック" panose="020B0400000000000000" pitchFamily="49" charset="-128"/>
            </a:endParaRPr>
          </a:p>
          <a:p>
            <a:r>
              <a:rPr lang="en-US" altLang="ja-JP" dirty="0">
                <a:latin typeface="BIZ UDゴシック" panose="020B0400000000000000" pitchFamily="49" charset="-128"/>
                <a:ea typeface="BIZ UDゴシック" panose="020B0400000000000000" pitchFamily="49" charset="-128"/>
              </a:rPr>
              <a:t>※</a:t>
            </a:r>
            <a:r>
              <a:rPr lang="ja-JP" altLang="en-US" u="sng" dirty="0">
                <a:solidFill>
                  <a:srgbClr val="FF0000"/>
                </a:solidFill>
                <a:latin typeface="BIZ UDゴシック" panose="020B0400000000000000" pitchFamily="49" charset="-128"/>
                <a:ea typeface="BIZ UDゴシック" panose="020B0400000000000000" pitchFamily="49" charset="-128"/>
              </a:rPr>
              <a:t>同じような重複が続く場合、今後返戻とさせていただく場合がございます。</a:t>
            </a:r>
            <a:endParaRPr lang="en-US" altLang="ja-JP" u="sng" dirty="0">
              <a:solidFill>
                <a:srgbClr val="FF0000"/>
              </a:solidFill>
              <a:latin typeface="BIZ UDゴシック" panose="020B0400000000000000" pitchFamily="49" charset="-128"/>
              <a:ea typeface="BIZ UDゴシック" panose="020B0400000000000000" pitchFamily="49" charset="-128"/>
            </a:endParaRPr>
          </a:p>
        </p:txBody>
      </p:sp>
      <p:sp>
        <p:nvSpPr>
          <p:cNvPr id="16" name="テキスト ボックス 15">
            <a:extLst>
              <a:ext uri="{FF2B5EF4-FFF2-40B4-BE49-F238E27FC236}">
                <a16:creationId xmlns:a16="http://schemas.microsoft.com/office/drawing/2014/main" id="{92EFE3C5-C892-4F5F-987E-8B5182ED234E}"/>
              </a:ext>
            </a:extLst>
          </p:cNvPr>
          <p:cNvSpPr txBox="1"/>
          <p:nvPr/>
        </p:nvSpPr>
        <p:spPr>
          <a:xfrm>
            <a:off x="834189" y="3976247"/>
            <a:ext cx="2935706" cy="369332"/>
          </a:xfrm>
          <a:prstGeom prst="rect">
            <a:avLst/>
          </a:prstGeom>
          <a:noFill/>
        </p:spPr>
        <p:txBody>
          <a:bodyPr wrap="square" rtlCol="0">
            <a:spAutoFit/>
          </a:bodyPr>
          <a:lstStyle/>
          <a:p>
            <a:r>
              <a:rPr kumimoji="1" lang="ja-JP" altLang="en-US" b="1" u="sng" dirty="0"/>
              <a:t>・支給量の超過</a:t>
            </a:r>
          </a:p>
        </p:txBody>
      </p:sp>
      <p:sp>
        <p:nvSpPr>
          <p:cNvPr id="17" name="テキスト ボックス 16">
            <a:extLst>
              <a:ext uri="{FF2B5EF4-FFF2-40B4-BE49-F238E27FC236}">
                <a16:creationId xmlns:a16="http://schemas.microsoft.com/office/drawing/2014/main" id="{0A3CED3B-9529-4F12-8A48-112016EA63D7}"/>
              </a:ext>
            </a:extLst>
          </p:cNvPr>
          <p:cNvSpPr txBox="1"/>
          <p:nvPr/>
        </p:nvSpPr>
        <p:spPr>
          <a:xfrm>
            <a:off x="834189" y="4382906"/>
            <a:ext cx="7756474" cy="923330"/>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（例</a:t>
            </a:r>
            <a:r>
              <a:rPr lang="en-US" altLang="ja-JP" dirty="0">
                <a:latin typeface="BIZ UDゴシック" panose="020B0400000000000000" pitchFamily="49" charset="-128"/>
                <a:ea typeface="BIZ UDゴシック" panose="020B0400000000000000" pitchFamily="49" charset="-128"/>
              </a:rPr>
              <a:t>2</a:t>
            </a:r>
            <a:r>
              <a:rPr lang="ja-JP" altLang="en-US" dirty="0">
                <a:latin typeface="BIZ UDゴシック" panose="020B0400000000000000" pitchFamily="49" charset="-128"/>
                <a:ea typeface="BIZ UDゴシック" panose="020B0400000000000000" pitchFamily="49" charset="-128"/>
              </a:rPr>
              <a:t>）居宅介護サービスを複数事業所で利用の際に、各事業所の契約支給量は</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超えていないが、合わせた場合に支給量を超過している。</a:t>
            </a:r>
            <a:endParaRPr lang="en-US" altLang="ja-JP" dirty="0">
              <a:latin typeface="BIZ UDゴシック" panose="020B0400000000000000" pitchFamily="49" charset="-128"/>
              <a:ea typeface="BIZ UDゴシック" panose="020B0400000000000000" pitchFamily="49" charset="-128"/>
            </a:endParaRPr>
          </a:p>
        </p:txBody>
      </p:sp>
      <p:sp>
        <p:nvSpPr>
          <p:cNvPr id="18" name="テキスト ボックス 17">
            <a:extLst>
              <a:ext uri="{FF2B5EF4-FFF2-40B4-BE49-F238E27FC236}">
                <a16:creationId xmlns:a16="http://schemas.microsoft.com/office/drawing/2014/main" id="{D2020C2F-3F0F-4903-BF35-C0E04593D1B5}"/>
              </a:ext>
            </a:extLst>
          </p:cNvPr>
          <p:cNvSpPr txBox="1"/>
          <p:nvPr/>
        </p:nvSpPr>
        <p:spPr>
          <a:xfrm>
            <a:off x="834189" y="5542370"/>
            <a:ext cx="7756474" cy="646331"/>
          </a:xfrm>
          <a:prstGeom prst="rect">
            <a:avLst/>
          </a:prstGeom>
          <a:noFill/>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⇒上記のエラーは、</a:t>
            </a:r>
            <a:r>
              <a:rPr lang="ja-JP" altLang="en-US" b="1" dirty="0">
                <a:solidFill>
                  <a:srgbClr val="FF0000"/>
                </a:solidFill>
                <a:latin typeface="BIZ UDゴシック" panose="020B0400000000000000" pitchFamily="49" charset="-128"/>
                <a:ea typeface="BIZ UDゴシック" panose="020B0400000000000000" pitchFamily="49" charset="-128"/>
              </a:rPr>
              <a:t>複数事業所利用の場合に起きやすい</a:t>
            </a:r>
            <a:r>
              <a:rPr lang="ja-JP" altLang="en-US" dirty="0">
                <a:latin typeface="BIZ UDゴシック" panose="020B0400000000000000" pitchFamily="49" charset="-128"/>
                <a:ea typeface="BIZ UDゴシック" panose="020B0400000000000000" pitchFamily="49" charset="-128"/>
              </a:rPr>
              <a:t>エラーになります。</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事業所間で利用時間の把握と支給量の確認をお願いします。</a:t>
            </a:r>
            <a:endParaRPr lang="en-US" altLang="ja-JP"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953869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07F9894-E977-4314-AFA2-0F75326E8E01}"/>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D3E6365C-D007-45B1-AC72-00D0BF379D26}"/>
              </a:ext>
            </a:extLst>
          </p:cNvPr>
          <p:cNvSpPr>
            <a:spLocks noGrp="1"/>
          </p:cNvSpPr>
          <p:nvPr>
            <p:ph type="sldNum" sz="quarter" idx="12"/>
          </p:nvPr>
        </p:nvSpPr>
        <p:spPr/>
        <p:txBody>
          <a:bodyPr/>
          <a:lstStyle/>
          <a:p>
            <a:fld id="{9786A3E4-837E-4C9B-B08C-F67D59177844}" type="slidenum">
              <a:rPr kumimoji="1" lang="ja-JP" altLang="en-US" smtClean="0"/>
              <a:t>13</a:t>
            </a:fld>
            <a:endParaRPr kumimoji="1" lang="ja-JP" altLang="en-US"/>
          </a:p>
        </p:txBody>
      </p:sp>
      <p:sp>
        <p:nvSpPr>
          <p:cNvPr id="9" name="テキスト ボックス 8">
            <a:extLst>
              <a:ext uri="{FF2B5EF4-FFF2-40B4-BE49-F238E27FC236}">
                <a16:creationId xmlns:a16="http://schemas.microsoft.com/office/drawing/2014/main" id="{6BA42920-E893-480F-9885-78A6D77E7FFD}"/>
              </a:ext>
            </a:extLst>
          </p:cNvPr>
          <p:cNvSpPr txBox="1"/>
          <p:nvPr/>
        </p:nvSpPr>
        <p:spPr>
          <a:xfrm>
            <a:off x="342900" y="303618"/>
            <a:ext cx="8606971" cy="523220"/>
          </a:xfrm>
          <a:prstGeom prst="rect">
            <a:avLst/>
          </a:prstGeom>
          <a:noFill/>
        </p:spPr>
        <p:txBody>
          <a:bodyPr wrap="square" rtlCol="0">
            <a:spAutoFit/>
          </a:bodyPr>
          <a:lstStyle/>
          <a:p>
            <a:r>
              <a:rPr kumimoji="1" lang="ja-JP" altLang="en-US" sz="2800" dirty="0"/>
              <a:t>３</a:t>
            </a:r>
            <a:r>
              <a:rPr kumimoji="1" lang="en-US" altLang="ja-JP" sz="2800" dirty="0"/>
              <a:t>.  </a:t>
            </a:r>
            <a:r>
              <a:rPr kumimoji="1" lang="ja-JP" altLang="en-US" sz="2800" dirty="0"/>
              <a:t>二次審査のエラーについて　</a:t>
            </a:r>
          </a:p>
        </p:txBody>
      </p:sp>
      <p:sp>
        <p:nvSpPr>
          <p:cNvPr id="10" name="テキスト ボックス 9">
            <a:extLst>
              <a:ext uri="{FF2B5EF4-FFF2-40B4-BE49-F238E27FC236}">
                <a16:creationId xmlns:a16="http://schemas.microsoft.com/office/drawing/2014/main" id="{273F54A1-65D3-4A44-9DAD-7F1482EFA5EE}"/>
              </a:ext>
            </a:extLst>
          </p:cNvPr>
          <p:cNvSpPr txBox="1"/>
          <p:nvPr/>
        </p:nvSpPr>
        <p:spPr>
          <a:xfrm>
            <a:off x="318476" y="1100413"/>
            <a:ext cx="9426121" cy="461665"/>
          </a:xfrm>
          <a:prstGeom prst="rect">
            <a:avLst/>
          </a:prstGeom>
          <a:noFill/>
        </p:spPr>
        <p:txBody>
          <a:bodyPr wrap="square" rtlCol="0">
            <a:spAutoFit/>
          </a:bodyPr>
          <a:lstStyle/>
          <a:p>
            <a:pPr>
              <a:spcBef>
                <a:spcPts val="600"/>
              </a:spcBef>
            </a:pPr>
            <a:r>
              <a:rPr kumimoji="1" lang="ja-JP" altLang="en-US" sz="2400" b="1" dirty="0"/>
              <a:t>よくあるエラー（児）その①</a:t>
            </a:r>
            <a:endParaRPr kumimoji="1" lang="en-US" altLang="ja-JP" sz="2400" b="1" dirty="0"/>
          </a:p>
        </p:txBody>
      </p:sp>
      <p:sp>
        <p:nvSpPr>
          <p:cNvPr id="15" name="コンテンツ プレースホルダー 2">
            <a:extLst>
              <a:ext uri="{FF2B5EF4-FFF2-40B4-BE49-F238E27FC236}">
                <a16:creationId xmlns:a16="http://schemas.microsoft.com/office/drawing/2014/main" id="{EA41D259-7D58-4005-B7FE-D77F7735ED23}"/>
              </a:ext>
            </a:extLst>
          </p:cNvPr>
          <p:cNvSpPr txBox="1">
            <a:spLocks/>
          </p:cNvSpPr>
          <p:nvPr/>
        </p:nvSpPr>
        <p:spPr>
          <a:xfrm>
            <a:off x="626349" y="3290517"/>
            <a:ext cx="8116597" cy="1892495"/>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r>
              <a:rPr lang="ja-JP" altLang="en-US" dirty="0">
                <a:latin typeface="+mn-ea"/>
              </a:rPr>
              <a:t>（例）複数事業所を利用している場合であり、一方が利用日時を間違えて入力してしまい重複。</a:t>
            </a:r>
            <a:endParaRPr lang="en-US" altLang="ja-JP" dirty="0">
              <a:latin typeface="+mn-ea"/>
            </a:endParaRPr>
          </a:p>
          <a:p>
            <a:pPr marL="0" indent="0">
              <a:buFont typeface="Wingdings 3" charset="2"/>
              <a:buNone/>
            </a:pPr>
            <a:endParaRPr lang="en-US" altLang="ja-JP" dirty="0">
              <a:latin typeface="+mn-ea"/>
            </a:endParaRPr>
          </a:p>
          <a:p>
            <a:pPr marL="0" indent="0">
              <a:buFont typeface="Wingdings 3" charset="2"/>
              <a:buNone/>
            </a:pPr>
            <a:r>
              <a:rPr lang="ja-JP" altLang="en-US" dirty="0">
                <a:latin typeface="+mn-ea"/>
              </a:rPr>
              <a:t>⇒利用状況を正確に把握し、請求をしていただくようお願いします。</a:t>
            </a:r>
            <a:endParaRPr lang="en-US" altLang="ja-JP" dirty="0">
              <a:latin typeface="+mn-ea"/>
            </a:endParaRPr>
          </a:p>
        </p:txBody>
      </p:sp>
      <p:graphicFrame>
        <p:nvGraphicFramePr>
          <p:cNvPr id="3" name="表 3">
            <a:extLst>
              <a:ext uri="{FF2B5EF4-FFF2-40B4-BE49-F238E27FC236}">
                <a16:creationId xmlns:a16="http://schemas.microsoft.com/office/drawing/2014/main" id="{3A836165-58CB-4F9B-8EC1-03C384EC768E}"/>
              </a:ext>
            </a:extLst>
          </p:cNvPr>
          <p:cNvGraphicFramePr>
            <a:graphicFrameLocks noGrp="1"/>
          </p:cNvGraphicFramePr>
          <p:nvPr>
            <p:extLst>
              <p:ext uri="{D42A27DB-BD31-4B8C-83A1-F6EECF244321}">
                <p14:modId xmlns:p14="http://schemas.microsoft.com/office/powerpoint/2010/main" val="2124479178"/>
              </p:ext>
            </p:extLst>
          </p:nvPr>
        </p:nvGraphicFramePr>
        <p:xfrm>
          <a:off x="626349" y="1724960"/>
          <a:ext cx="8955801" cy="1341120"/>
        </p:xfrm>
        <a:graphic>
          <a:graphicData uri="http://schemas.openxmlformats.org/drawingml/2006/table">
            <a:tbl>
              <a:tblPr firstRow="1" bandRow="1">
                <a:tableStyleId>{5C22544A-7EE6-4342-B048-85BDC9FD1C3A}</a:tableStyleId>
              </a:tblPr>
              <a:tblGrid>
                <a:gridCol w="1893199">
                  <a:extLst>
                    <a:ext uri="{9D8B030D-6E8A-4147-A177-3AD203B41FA5}">
                      <a16:colId xmlns:a16="http://schemas.microsoft.com/office/drawing/2014/main" val="74623945"/>
                    </a:ext>
                  </a:extLst>
                </a:gridCol>
                <a:gridCol w="7062602">
                  <a:extLst>
                    <a:ext uri="{9D8B030D-6E8A-4147-A177-3AD203B41FA5}">
                      <a16:colId xmlns:a16="http://schemas.microsoft.com/office/drawing/2014/main" val="4174142713"/>
                    </a:ext>
                  </a:extLst>
                </a:gridCol>
              </a:tblGrid>
              <a:tr h="352079">
                <a:tc>
                  <a:txBody>
                    <a:bodyPr/>
                    <a:lstStyle/>
                    <a:p>
                      <a:r>
                        <a:rPr kumimoji="1" lang="ja-JP" altLang="en-US" dirty="0"/>
                        <a:t>エラーコード</a:t>
                      </a:r>
                    </a:p>
                  </a:txBody>
                  <a:tcPr/>
                </a:tc>
                <a:tc>
                  <a:txBody>
                    <a:bodyPr/>
                    <a:lstStyle/>
                    <a:p>
                      <a:r>
                        <a:rPr kumimoji="1" lang="ja-JP" altLang="en-US" dirty="0"/>
                        <a:t>エラー内容</a:t>
                      </a:r>
                    </a:p>
                  </a:txBody>
                  <a:tcPr/>
                </a:tc>
                <a:extLst>
                  <a:ext uri="{0D108BD9-81ED-4DB2-BD59-A6C34878D82A}">
                    <a16:rowId xmlns:a16="http://schemas.microsoft.com/office/drawing/2014/main" val="1302058442"/>
                  </a:ext>
                </a:extLst>
              </a:tr>
              <a:tr h="938877">
                <a:tc>
                  <a:txBody>
                    <a:bodyPr/>
                    <a:lstStyle/>
                    <a:p>
                      <a:r>
                        <a:rPr kumimoji="1" lang="en-US" altLang="ja-JP" sz="2000" dirty="0"/>
                        <a:t>PQ28</a:t>
                      </a:r>
                      <a:endParaRPr kumimoji="1" lang="ja-JP" altLang="en-US" sz="2000" dirty="0"/>
                    </a:p>
                  </a:txBody>
                  <a:tcPr/>
                </a:tc>
                <a:tc>
                  <a:txBody>
                    <a:bodyPr/>
                    <a:lstStyle/>
                    <a:p>
                      <a:pPr marL="0" indent="0">
                        <a:buFont typeface="Wingdings 3" charset="2"/>
                        <a:buNone/>
                      </a:pPr>
                      <a:r>
                        <a:rPr lang="ja-JP" altLang="en-US" sz="2000" dirty="0">
                          <a:latin typeface="+mn-ea"/>
                        </a:rPr>
                        <a:t>同じ日付に他の放課後等デイサービスの提供実績が存在しています。</a:t>
                      </a:r>
                      <a:endParaRPr lang="en-US" altLang="ja-JP" sz="2000" dirty="0">
                        <a:latin typeface="+mn-ea"/>
                      </a:endParaRPr>
                    </a:p>
                    <a:p>
                      <a:endParaRPr kumimoji="1" lang="ja-JP" altLang="en-US" dirty="0"/>
                    </a:p>
                  </a:txBody>
                  <a:tcPr/>
                </a:tc>
                <a:extLst>
                  <a:ext uri="{0D108BD9-81ED-4DB2-BD59-A6C34878D82A}">
                    <a16:rowId xmlns:a16="http://schemas.microsoft.com/office/drawing/2014/main" val="2192231582"/>
                  </a:ext>
                </a:extLst>
              </a:tr>
            </a:tbl>
          </a:graphicData>
        </a:graphic>
      </p:graphicFrame>
    </p:spTree>
    <p:extLst>
      <p:ext uri="{BB962C8B-B14F-4D97-AF65-F5344CB8AC3E}">
        <p14:creationId xmlns:p14="http://schemas.microsoft.com/office/powerpoint/2010/main" val="4019053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wipe(down)">
                                      <p:cBhvr>
                                        <p:cTn id="7" dur="500"/>
                                        <p:tgtEl>
                                          <p:spTgt spid="15">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15">
                                            <p:txEl>
                                              <p:pRg st="2" end="2"/>
                                            </p:txEl>
                                          </p:spTgt>
                                        </p:tgtEl>
                                        <p:attrNameLst>
                                          <p:attrName>style.visibility</p:attrName>
                                        </p:attrNameLst>
                                      </p:cBhvr>
                                      <p:to>
                                        <p:strVal val="visible"/>
                                      </p:to>
                                    </p:set>
                                    <p:animEffect transition="in" filter="wipe(down)">
                                      <p:cBhvr>
                                        <p:cTn id="10" dur="500"/>
                                        <p:tgtEl>
                                          <p:spTgt spid="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07F9894-E977-4314-AFA2-0F75326E8E01}"/>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D3E6365C-D007-45B1-AC72-00D0BF379D26}"/>
              </a:ext>
            </a:extLst>
          </p:cNvPr>
          <p:cNvSpPr>
            <a:spLocks noGrp="1"/>
          </p:cNvSpPr>
          <p:nvPr>
            <p:ph type="sldNum" sz="quarter" idx="12"/>
          </p:nvPr>
        </p:nvSpPr>
        <p:spPr/>
        <p:txBody>
          <a:bodyPr/>
          <a:lstStyle/>
          <a:p>
            <a:fld id="{9786A3E4-837E-4C9B-B08C-F67D59177844}" type="slidenum">
              <a:rPr kumimoji="1" lang="ja-JP" altLang="en-US" smtClean="0"/>
              <a:t>14</a:t>
            </a:fld>
            <a:endParaRPr kumimoji="1" lang="ja-JP" altLang="en-US"/>
          </a:p>
        </p:txBody>
      </p:sp>
      <p:sp>
        <p:nvSpPr>
          <p:cNvPr id="9" name="テキスト ボックス 8">
            <a:extLst>
              <a:ext uri="{FF2B5EF4-FFF2-40B4-BE49-F238E27FC236}">
                <a16:creationId xmlns:a16="http://schemas.microsoft.com/office/drawing/2014/main" id="{6BA42920-E893-480F-9885-78A6D77E7FFD}"/>
              </a:ext>
            </a:extLst>
          </p:cNvPr>
          <p:cNvSpPr txBox="1"/>
          <p:nvPr/>
        </p:nvSpPr>
        <p:spPr>
          <a:xfrm>
            <a:off x="342900" y="303618"/>
            <a:ext cx="8606971" cy="523220"/>
          </a:xfrm>
          <a:prstGeom prst="rect">
            <a:avLst/>
          </a:prstGeom>
          <a:noFill/>
        </p:spPr>
        <p:txBody>
          <a:bodyPr wrap="square" rtlCol="0">
            <a:spAutoFit/>
          </a:bodyPr>
          <a:lstStyle/>
          <a:p>
            <a:r>
              <a:rPr kumimoji="1" lang="ja-JP" altLang="en-US" sz="2800" dirty="0"/>
              <a:t>３</a:t>
            </a:r>
            <a:r>
              <a:rPr kumimoji="1" lang="en-US" altLang="ja-JP" sz="2800" dirty="0"/>
              <a:t>.  </a:t>
            </a:r>
            <a:r>
              <a:rPr kumimoji="1" lang="ja-JP" altLang="en-US" sz="2800" dirty="0"/>
              <a:t>二次審査のエラーについて　</a:t>
            </a:r>
          </a:p>
        </p:txBody>
      </p:sp>
      <p:sp>
        <p:nvSpPr>
          <p:cNvPr id="10" name="テキスト ボックス 9">
            <a:extLst>
              <a:ext uri="{FF2B5EF4-FFF2-40B4-BE49-F238E27FC236}">
                <a16:creationId xmlns:a16="http://schemas.microsoft.com/office/drawing/2014/main" id="{273F54A1-65D3-4A44-9DAD-7F1482EFA5EE}"/>
              </a:ext>
            </a:extLst>
          </p:cNvPr>
          <p:cNvSpPr txBox="1"/>
          <p:nvPr/>
        </p:nvSpPr>
        <p:spPr>
          <a:xfrm>
            <a:off x="318476" y="1100413"/>
            <a:ext cx="9426121" cy="461665"/>
          </a:xfrm>
          <a:prstGeom prst="rect">
            <a:avLst/>
          </a:prstGeom>
          <a:noFill/>
        </p:spPr>
        <p:txBody>
          <a:bodyPr wrap="square" rtlCol="0">
            <a:spAutoFit/>
          </a:bodyPr>
          <a:lstStyle/>
          <a:p>
            <a:pPr>
              <a:spcBef>
                <a:spcPts val="600"/>
              </a:spcBef>
            </a:pPr>
            <a:r>
              <a:rPr kumimoji="1" lang="ja-JP" altLang="en-US" sz="2400" b="1" dirty="0"/>
              <a:t>よくあるエラー（児）その②</a:t>
            </a:r>
            <a:endParaRPr kumimoji="1" lang="en-US" altLang="ja-JP" sz="2400" b="1" dirty="0"/>
          </a:p>
        </p:txBody>
      </p:sp>
      <p:sp>
        <p:nvSpPr>
          <p:cNvPr id="8" name="正方形/長方形 7">
            <a:extLst>
              <a:ext uri="{FF2B5EF4-FFF2-40B4-BE49-F238E27FC236}">
                <a16:creationId xmlns:a16="http://schemas.microsoft.com/office/drawing/2014/main" id="{F1954775-A32C-469F-9D42-D2D80DDB64A5}"/>
              </a:ext>
            </a:extLst>
          </p:cNvPr>
          <p:cNvSpPr/>
          <p:nvPr/>
        </p:nvSpPr>
        <p:spPr>
          <a:xfrm>
            <a:off x="342900" y="3429000"/>
            <a:ext cx="8931102" cy="1200329"/>
          </a:xfrm>
          <a:prstGeom prst="rect">
            <a:avLst/>
          </a:prstGeom>
        </p:spPr>
        <p:txBody>
          <a:bodyPr wrap="square">
            <a:spAutoFit/>
          </a:bodyPr>
          <a:lstStyle/>
          <a:p>
            <a:r>
              <a:rPr lang="ja-JP" altLang="en-US" dirty="0">
                <a:latin typeface="+mn-ea"/>
              </a:rPr>
              <a:t>⇒</a:t>
            </a:r>
            <a:r>
              <a:rPr lang="ja-JP" altLang="en-US" b="1" dirty="0">
                <a:solidFill>
                  <a:srgbClr val="FF0000"/>
                </a:solidFill>
                <a:latin typeface="+mn-ea"/>
              </a:rPr>
              <a:t>更新により上限負担額に変更</a:t>
            </a:r>
            <a:r>
              <a:rPr lang="ja-JP" altLang="en-US" dirty="0">
                <a:latin typeface="+mn-ea"/>
              </a:rPr>
              <a:t>があることは少なくありません。</a:t>
            </a:r>
            <a:endParaRPr lang="en-US" altLang="ja-JP" dirty="0">
              <a:latin typeface="+mn-ea"/>
            </a:endParaRPr>
          </a:p>
          <a:p>
            <a:r>
              <a:rPr lang="ja-JP" altLang="en-US" dirty="0">
                <a:latin typeface="+mn-ea"/>
              </a:rPr>
              <a:t>請求の際は受給者証にて上限負担額の確認をお願いします。</a:t>
            </a:r>
            <a:endParaRPr lang="en-US" altLang="ja-JP" dirty="0">
              <a:latin typeface="+mn-ea"/>
            </a:endParaRPr>
          </a:p>
          <a:p>
            <a:r>
              <a:rPr lang="ja-JP" altLang="en-US" dirty="0">
                <a:latin typeface="+mn-ea"/>
              </a:rPr>
              <a:t>また、上限管理事業所を中心に事業所間で、上限負担額の適切な調整を</a:t>
            </a:r>
            <a:endParaRPr lang="en-US" altLang="ja-JP" dirty="0">
              <a:latin typeface="+mn-ea"/>
            </a:endParaRPr>
          </a:p>
          <a:p>
            <a:r>
              <a:rPr lang="ja-JP" altLang="en-US" dirty="0">
                <a:latin typeface="+mn-ea"/>
              </a:rPr>
              <a:t>するようお願いします。</a:t>
            </a:r>
            <a:endParaRPr lang="en-US" altLang="ja-JP" dirty="0">
              <a:latin typeface="+mn-ea"/>
            </a:endParaRPr>
          </a:p>
        </p:txBody>
      </p:sp>
      <p:graphicFrame>
        <p:nvGraphicFramePr>
          <p:cNvPr id="3" name="表 3">
            <a:extLst>
              <a:ext uri="{FF2B5EF4-FFF2-40B4-BE49-F238E27FC236}">
                <a16:creationId xmlns:a16="http://schemas.microsoft.com/office/drawing/2014/main" id="{FF18B0C9-7E51-4FB0-8E3E-9A324C009A88}"/>
              </a:ext>
            </a:extLst>
          </p:cNvPr>
          <p:cNvGraphicFramePr>
            <a:graphicFrameLocks noGrp="1"/>
          </p:cNvGraphicFramePr>
          <p:nvPr>
            <p:extLst>
              <p:ext uri="{D42A27DB-BD31-4B8C-83A1-F6EECF244321}">
                <p14:modId xmlns:p14="http://schemas.microsoft.com/office/powerpoint/2010/main" val="4182133749"/>
              </p:ext>
            </p:extLst>
          </p:nvPr>
        </p:nvGraphicFramePr>
        <p:xfrm>
          <a:off x="342900" y="1796446"/>
          <a:ext cx="8128000" cy="1285240"/>
        </p:xfrm>
        <a:graphic>
          <a:graphicData uri="http://schemas.openxmlformats.org/drawingml/2006/table">
            <a:tbl>
              <a:tblPr firstRow="1" bandRow="1">
                <a:tableStyleId>{5C22544A-7EE6-4342-B048-85BDC9FD1C3A}</a:tableStyleId>
              </a:tblPr>
              <a:tblGrid>
                <a:gridCol w="1606769">
                  <a:extLst>
                    <a:ext uri="{9D8B030D-6E8A-4147-A177-3AD203B41FA5}">
                      <a16:colId xmlns:a16="http://schemas.microsoft.com/office/drawing/2014/main" val="770423642"/>
                    </a:ext>
                  </a:extLst>
                </a:gridCol>
                <a:gridCol w="6521231">
                  <a:extLst>
                    <a:ext uri="{9D8B030D-6E8A-4147-A177-3AD203B41FA5}">
                      <a16:colId xmlns:a16="http://schemas.microsoft.com/office/drawing/2014/main" val="49045282"/>
                    </a:ext>
                  </a:extLst>
                </a:gridCol>
              </a:tblGrid>
              <a:tr h="370840">
                <a:tc>
                  <a:txBody>
                    <a:bodyPr/>
                    <a:lstStyle/>
                    <a:p>
                      <a:r>
                        <a:rPr kumimoji="1" lang="ja-JP" altLang="en-US" dirty="0"/>
                        <a:t>エラーコード</a:t>
                      </a:r>
                    </a:p>
                  </a:txBody>
                  <a:tcPr/>
                </a:tc>
                <a:tc>
                  <a:txBody>
                    <a:bodyPr/>
                    <a:lstStyle/>
                    <a:p>
                      <a:r>
                        <a:rPr kumimoji="1" lang="ja-JP" altLang="en-US" dirty="0"/>
                        <a:t>エラー内容</a:t>
                      </a:r>
                    </a:p>
                  </a:txBody>
                  <a:tcPr/>
                </a:tc>
                <a:extLst>
                  <a:ext uri="{0D108BD9-81ED-4DB2-BD59-A6C34878D82A}">
                    <a16:rowId xmlns:a16="http://schemas.microsoft.com/office/drawing/2014/main" val="2674437368"/>
                  </a:ext>
                </a:extLst>
              </a:tr>
              <a:tr h="370840">
                <a:tc>
                  <a:txBody>
                    <a:bodyPr/>
                    <a:lstStyle/>
                    <a:p>
                      <a:r>
                        <a:rPr kumimoji="1" lang="en-US" altLang="ja-JP" dirty="0"/>
                        <a:t>EG37</a:t>
                      </a:r>
                      <a:endParaRPr kumimoji="1" lang="ja-JP" alt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dirty="0">
                          <a:latin typeface="+mn-ea"/>
                        </a:rPr>
                        <a:t>利用者負担上限月額が障害児支援受給者台帳の「利用者負担上限額情報・利用者負担上限月額」と一致していません。</a:t>
                      </a:r>
                      <a:endParaRPr lang="en-US" altLang="ja-JP" dirty="0">
                        <a:latin typeface="+mn-ea"/>
                      </a:endParaRPr>
                    </a:p>
                    <a:p>
                      <a:endParaRPr kumimoji="1" lang="ja-JP" altLang="en-US" dirty="0"/>
                    </a:p>
                  </a:txBody>
                  <a:tcPr/>
                </a:tc>
                <a:extLst>
                  <a:ext uri="{0D108BD9-81ED-4DB2-BD59-A6C34878D82A}">
                    <a16:rowId xmlns:a16="http://schemas.microsoft.com/office/drawing/2014/main" val="2534728922"/>
                  </a:ext>
                </a:extLst>
              </a:tr>
            </a:tbl>
          </a:graphicData>
        </a:graphic>
      </p:graphicFrame>
    </p:spTree>
    <p:extLst>
      <p:ext uri="{BB962C8B-B14F-4D97-AF65-F5344CB8AC3E}">
        <p14:creationId xmlns:p14="http://schemas.microsoft.com/office/powerpoint/2010/main" val="1261514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wipe(down)">
                                      <p:cBhvr>
                                        <p:cTn id="10" dur="500"/>
                                        <p:tgtEl>
                                          <p:spTgt spid="8">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Effect transition="in" filter="wipe(down)">
                                      <p:cBhvr>
                                        <p:cTn id="13" dur="500"/>
                                        <p:tgtEl>
                                          <p:spTgt spid="8">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8">
                                            <p:txEl>
                                              <p:pRg st="3" end="3"/>
                                            </p:txEl>
                                          </p:spTgt>
                                        </p:tgtEl>
                                        <p:attrNameLst>
                                          <p:attrName>style.visibility</p:attrName>
                                        </p:attrNameLst>
                                      </p:cBhvr>
                                      <p:to>
                                        <p:strVal val="visible"/>
                                      </p:to>
                                    </p:set>
                                    <p:animEffect transition="in" filter="wipe(down)">
                                      <p:cBhvr>
                                        <p:cTn id="1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07F9894-E977-4314-AFA2-0F75326E8E01}"/>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D3E6365C-D007-45B1-AC72-00D0BF379D26}"/>
              </a:ext>
            </a:extLst>
          </p:cNvPr>
          <p:cNvSpPr>
            <a:spLocks noGrp="1"/>
          </p:cNvSpPr>
          <p:nvPr>
            <p:ph type="sldNum" sz="quarter" idx="12"/>
          </p:nvPr>
        </p:nvSpPr>
        <p:spPr/>
        <p:txBody>
          <a:bodyPr/>
          <a:lstStyle/>
          <a:p>
            <a:fld id="{9786A3E4-837E-4C9B-B08C-F67D59177844}" type="slidenum">
              <a:rPr kumimoji="1" lang="ja-JP" altLang="en-US" smtClean="0"/>
              <a:t>15</a:t>
            </a:fld>
            <a:endParaRPr kumimoji="1" lang="ja-JP" altLang="en-US"/>
          </a:p>
        </p:txBody>
      </p:sp>
      <p:sp>
        <p:nvSpPr>
          <p:cNvPr id="9" name="テキスト ボックス 8">
            <a:extLst>
              <a:ext uri="{FF2B5EF4-FFF2-40B4-BE49-F238E27FC236}">
                <a16:creationId xmlns:a16="http://schemas.microsoft.com/office/drawing/2014/main" id="{6BA42920-E893-480F-9885-78A6D77E7FFD}"/>
              </a:ext>
            </a:extLst>
          </p:cNvPr>
          <p:cNvSpPr txBox="1"/>
          <p:nvPr/>
        </p:nvSpPr>
        <p:spPr>
          <a:xfrm>
            <a:off x="342900" y="303618"/>
            <a:ext cx="8606971" cy="523220"/>
          </a:xfrm>
          <a:prstGeom prst="rect">
            <a:avLst/>
          </a:prstGeom>
          <a:noFill/>
        </p:spPr>
        <p:txBody>
          <a:bodyPr wrap="square" rtlCol="0">
            <a:spAutoFit/>
          </a:bodyPr>
          <a:lstStyle/>
          <a:p>
            <a:r>
              <a:rPr kumimoji="1" lang="ja-JP" altLang="en-US" sz="2800" dirty="0"/>
              <a:t>３</a:t>
            </a:r>
            <a:r>
              <a:rPr kumimoji="1" lang="en-US" altLang="ja-JP" sz="2800" dirty="0"/>
              <a:t>.  </a:t>
            </a:r>
            <a:r>
              <a:rPr kumimoji="1" lang="ja-JP" altLang="en-US" sz="2800" dirty="0"/>
              <a:t>二次審査のエラーについて　</a:t>
            </a:r>
          </a:p>
        </p:txBody>
      </p:sp>
      <p:sp>
        <p:nvSpPr>
          <p:cNvPr id="10" name="テキスト ボックス 9">
            <a:extLst>
              <a:ext uri="{FF2B5EF4-FFF2-40B4-BE49-F238E27FC236}">
                <a16:creationId xmlns:a16="http://schemas.microsoft.com/office/drawing/2014/main" id="{273F54A1-65D3-4A44-9DAD-7F1482EFA5EE}"/>
              </a:ext>
            </a:extLst>
          </p:cNvPr>
          <p:cNvSpPr txBox="1"/>
          <p:nvPr/>
        </p:nvSpPr>
        <p:spPr>
          <a:xfrm>
            <a:off x="318476" y="1100413"/>
            <a:ext cx="9426121" cy="400110"/>
          </a:xfrm>
          <a:prstGeom prst="rect">
            <a:avLst/>
          </a:prstGeom>
          <a:noFill/>
        </p:spPr>
        <p:txBody>
          <a:bodyPr wrap="square" rtlCol="0">
            <a:spAutoFit/>
          </a:bodyPr>
          <a:lstStyle/>
          <a:p>
            <a:pPr>
              <a:spcBef>
                <a:spcPts val="600"/>
              </a:spcBef>
            </a:pPr>
            <a:r>
              <a:rPr kumimoji="1" lang="ja-JP" altLang="en-US" sz="2000" b="1" dirty="0"/>
              <a:t>上限額管理について</a:t>
            </a:r>
            <a:endParaRPr kumimoji="1" lang="en-US" altLang="ja-JP" sz="2000" b="1" dirty="0"/>
          </a:p>
        </p:txBody>
      </p:sp>
      <p:sp>
        <p:nvSpPr>
          <p:cNvPr id="11" name="コンテンツ プレースホルダー 2">
            <a:extLst>
              <a:ext uri="{FF2B5EF4-FFF2-40B4-BE49-F238E27FC236}">
                <a16:creationId xmlns:a16="http://schemas.microsoft.com/office/drawing/2014/main" id="{12230D74-B3E9-4D74-9E0B-1A04E5553953}"/>
              </a:ext>
            </a:extLst>
          </p:cNvPr>
          <p:cNvSpPr txBox="1">
            <a:spLocks/>
          </p:cNvSpPr>
          <p:nvPr/>
        </p:nvSpPr>
        <p:spPr>
          <a:xfrm>
            <a:off x="556459" y="1550677"/>
            <a:ext cx="8186487" cy="4855809"/>
          </a:xfrm>
          <a:prstGeom prst="rect">
            <a:avLst/>
          </a:prstGeom>
        </p:spPr>
        <p:txBody>
          <a:bodyPr>
            <a:normAutofit fontScale="92500" lnSpcReduction="20000"/>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r>
              <a:rPr lang="ja-JP" altLang="en-US" dirty="0"/>
              <a:t>（１）上限額管理とは</a:t>
            </a:r>
            <a:endParaRPr lang="en-US" altLang="ja-JP" dirty="0"/>
          </a:p>
          <a:p>
            <a:pPr marL="0" indent="0">
              <a:buFont typeface="Wingdings 3" charset="2"/>
              <a:buNone/>
            </a:pPr>
            <a:r>
              <a:rPr lang="ja-JP" altLang="en-US" dirty="0"/>
              <a:t>　利用者負担のある利用者が、複数の事業所と契約した場合、または同一世帯に複数の障害児がいる場合でサービスの提供を受けた場合、利用者負担額の上限月額を超えないように、管理をすること。</a:t>
            </a:r>
            <a:endParaRPr lang="en-US" altLang="ja-JP" dirty="0"/>
          </a:p>
          <a:p>
            <a:pPr marL="0" indent="0">
              <a:buFont typeface="Wingdings 3" charset="2"/>
              <a:buNone/>
            </a:pPr>
            <a:endParaRPr lang="en-US" altLang="ja-JP" dirty="0"/>
          </a:p>
          <a:p>
            <a:pPr marL="0" indent="0">
              <a:buFont typeface="Wingdings 3" charset="2"/>
              <a:buNone/>
            </a:pPr>
            <a:r>
              <a:rPr lang="ja-JP" altLang="en-US" dirty="0"/>
              <a:t>（２）上限額管理事業所になった場合</a:t>
            </a:r>
            <a:endParaRPr lang="en-US" altLang="ja-JP" dirty="0"/>
          </a:p>
          <a:p>
            <a:pPr marL="0" indent="0">
              <a:buNone/>
            </a:pPr>
            <a:r>
              <a:rPr lang="ja-JP" altLang="en-US" dirty="0"/>
              <a:t>那覇市に「利用者負担上限額管理事務依頼（変更）届出書」を提出してください。</a:t>
            </a:r>
            <a:endParaRPr lang="en-US" altLang="ja-JP" dirty="0"/>
          </a:p>
          <a:p>
            <a:pPr marL="0" indent="0">
              <a:buNone/>
            </a:pPr>
            <a:r>
              <a:rPr lang="en-US" altLang="ja-JP" dirty="0"/>
              <a:t>※</a:t>
            </a:r>
            <a:r>
              <a:rPr lang="ja-JP" altLang="en-US" dirty="0"/>
              <a:t>複数児童の場合、対象児ごとに提出が必要です。</a:t>
            </a:r>
            <a:endParaRPr lang="en-US" altLang="ja-JP" dirty="0"/>
          </a:p>
          <a:p>
            <a:pPr marL="0" indent="0">
              <a:buNone/>
            </a:pPr>
            <a:r>
              <a:rPr lang="en-US" altLang="ja-JP" dirty="0"/>
              <a:t>※</a:t>
            </a:r>
            <a:r>
              <a:rPr lang="ja-JP" altLang="en-US" dirty="0"/>
              <a:t>管理事業所として開始する月の月末までに提出お願いします。</a:t>
            </a:r>
            <a:endParaRPr lang="en-US" altLang="ja-JP" dirty="0"/>
          </a:p>
          <a:p>
            <a:pPr marL="0" indent="0">
              <a:buFont typeface="Wingdings 3" charset="2"/>
              <a:buNone/>
            </a:pPr>
            <a:endParaRPr lang="en-US" altLang="ja-JP" dirty="0"/>
          </a:p>
          <a:p>
            <a:pPr marL="0" indent="0">
              <a:buFont typeface="Wingdings 3" charset="2"/>
              <a:buNone/>
            </a:pPr>
            <a:r>
              <a:rPr lang="ja-JP" altLang="en-US" dirty="0"/>
              <a:t>（３）上限額管理加算について</a:t>
            </a:r>
            <a:endParaRPr lang="en-US" altLang="ja-JP" dirty="0"/>
          </a:p>
          <a:p>
            <a:pPr marL="0" indent="0">
              <a:buFont typeface="Wingdings 3" charset="2"/>
              <a:buNone/>
            </a:pPr>
            <a:r>
              <a:rPr lang="ja-JP" altLang="en-US" dirty="0"/>
              <a:t>　</a:t>
            </a:r>
            <a:r>
              <a:rPr lang="ja-JP" altLang="en-US" u="sng" dirty="0"/>
              <a:t>算定要件</a:t>
            </a:r>
            <a:endParaRPr lang="en-US" altLang="ja-JP" u="sng" dirty="0"/>
          </a:p>
          <a:p>
            <a:pPr marL="0" indent="0">
              <a:buFont typeface="Wingdings 3" charset="2"/>
              <a:buNone/>
            </a:pPr>
            <a:r>
              <a:rPr lang="ja-JP" altLang="en-US" dirty="0"/>
              <a:t>　２以上の事業所を利用しており、上限額管理を行う必要があること</a:t>
            </a:r>
            <a:endParaRPr lang="en-US" altLang="ja-JP" dirty="0"/>
          </a:p>
          <a:p>
            <a:pPr marL="0" indent="0">
              <a:buFont typeface="Wingdings 3" charset="2"/>
              <a:buNone/>
            </a:pPr>
            <a:r>
              <a:rPr lang="en-US" altLang="ja-JP" dirty="0"/>
              <a:t>※</a:t>
            </a:r>
            <a:r>
              <a:rPr lang="ja-JP" altLang="en-US" dirty="0"/>
              <a:t> 兄弟姉妹で１事業所のみを利用している場合は、世帯での上限管理は必要になりますが、上限額管理加算は算定できません。</a:t>
            </a:r>
            <a:endParaRPr lang="en-US" altLang="ja-JP" dirty="0"/>
          </a:p>
        </p:txBody>
      </p:sp>
    </p:spTree>
    <p:extLst>
      <p:ext uri="{BB962C8B-B14F-4D97-AF65-F5344CB8AC3E}">
        <p14:creationId xmlns:p14="http://schemas.microsoft.com/office/powerpoint/2010/main" val="991297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314D1D-E96E-460E-A91B-3BC45A299963}"/>
              </a:ext>
            </a:extLst>
          </p:cNvPr>
          <p:cNvSpPr>
            <a:spLocks noGrp="1"/>
          </p:cNvSpPr>
          <p:nvPr>
            <p:ph type="ctrTitle"/>
          </p:nvPr>
        </p:nvSpPr>
        <p:spPr>
          <a:xfrm>
            <a:off x="689811" y="2971800"/>
            <a:ext cx="8855242" cy="914400"/>
          </a:xfrm>
        </p:spPr>
        <p:txBody>
          <a:bodyPr/>
          <a:lstStyle/>
          <a:p>
            <a:r>
              <a:rPr lang="ja-JP" altLang="en-US" sz="4000" dirty="0"/>
              <a:t>４</a:t>
            </a:r>
            <a:r>
              <a:rPr lang="en-US" altLang="ja-JP" sz="4000" dirty="0"/>
              <a:t>.  </a:t>
            </a:r>
            <a:r>
              <a:rPr lang="ja-JP" altLang="en-US" sz="4000" dirty="0"/>
              <a:t>地域生活支援事業の請求について　</a:t>
            </a:r>
          </a:p>
        </p:txBody>
      </p:sp>
      <p:sp>
        <p:nvSpPr>
          <p:cNvPr id="4" name="スライド番号プレースホルダー 3">
            <a:extLst>
              <a:ext uri="{FF2B5EF4-FFF2-40B4-BE49-F238E27FC236}">
                <a16:creationId xmlns:a16="http://schemas.microsoft.com/office/drawing/2014/main" id="{5496E927-9BC9-428F-ACE5-E4323FAAB472}"/>
              </a:ext>
            </a:extLst>
          </p:cNvPr>
          <p:cNvSpPr>
            <a:spLocks noGrp="1"/>
          </p:cNvSpPr>
          <p:nvPr>
            <p:ph type="sldNum" sz="quarter" idx="12"/>
          </p:nvPr>
        </p:nvSpPr>
        <p:spPr/>
        <p:txBody>
          <a:bodyPr/>
          <a:lstStyle/>
          <a:p>
            <a:fld id="{9786A3E4-837E-4C9B-B08C-F67D59177844}" type="slidenum">
              <a:rPr kumimoji="1" lang="ja-JP" altLang="en-US" smtClean="0"/>
              <a:t>16</a:t>
            </a:fld>
            <a:endParaRPr kumimoji="1" lang="ja-JP" altLang="en-US"/>
          </a:p>
        </p:txBody>
      </p:sp>
    </p:spTree>
    <p:extLst>
      <p:ext uri="{BB962C8B-B14F-4D97-AF65-F5344CB8AC3E}">
        <p14:creationId xmlns:p14="http://schemas.microsoft.com/office/powerpoint/2010/main" val="529323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D6E56429-CA49-4AC1-B60E-E116F17D6E34}"/>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a:extLst>
              <a:ext uri="{FF2B5EF4-FFF2-40B4-BE49-F238E27FC236}">
                <a16:creationId xmlns:a16="http://schemas.microsoft.com/office/drawing/2014/main" id="{09BB482F-3FA2-4646-BA2D-8BEB0351D97E}"/>
              </a:ext>
            </a:extLst>
          </p:cNvPr>
          <p:cNvSpPr>
            <a:spLocks noGrp="1"/>
          </p:cNvSpPr>
          <p:nvPr>
            <p:ph type="sldNum" sz="quarter" idx="12"/>
          </p:nvPr>
        </p:nvSpPr>
        <p:spPr/>
        <p:txBody>
          <a:bodyPr/>
          <a:lstStyle/>
          <a:p>
            <a:fld id="{9786A3E4-837E-4C9B-B08C-F67D59177844}" type="slidenum">
              <a:rPr kumimoji="1" lang="ja-JP" altLang="en-US" smtClean="0"/>
              <a:t>17</a:t>
            </a:fld>
            <a:endParaRPr kumimoji="1" lang="ja-JP" altLang="en-US"/>
          </a:p>
        </p:txBody>
      </p:sp>
      <p:sp>
        <p:nvSpPr>
          <p:cNvPr id="9" name="テキスト ボックス 8">
            <a:extLst>
              <a:ext uri="{FF2B5EF4-FFF2-40B4-BE49-F238E27FC236}">
                <a16:creationId xmlns:a16="http://schemas.microsoft.com/office/drawing/2014/main" id="{C8FC7A44-44C4-48C9-BAED-E665E1688A14}"/>
              </a:ext>
            </a:extLst>
          </p:cNvPr>
          <p:cNvSpPr txBox="1"/>
          <p:nvPr/>
        </p:nvSpPr>
        <p:spPr>
          <a:xfrm>
            <a:off x="342900" y="303618"/>
            <a:ext cx="8606971" cy="523220"/>
          </a:xfrm>
          <a:prstGeom prst="rect">
            <a:avLst/>
          </a:prstGeom>
          <a:noFill/>
        </p:spPr>
        <p:txBody>
          <a:bodyPr wrap="square" rtlCol="0">
            <a:spAutoFit/>
          </a:bodyPr>
          <a:lstStyle/>
          <a:p>
            <a:r>
              <a:rPr kumimoji="1" lang="ja-JP" altLang="en-US" sz="2800" dirty="0"/>
              <a:t>４</a:t>
            </a:r>
            <a:r>
              <a:rPr kumimoji="1" lang="en-US" altLang="ja-JP" sz="2800" dirty="0"/>
              <a:t>.  </a:t>
            </a:r>
            <a:r>
              <a:rPr kumimoji="1" lang="ja-JP" altLang="en-US" sz="2800" dirty="0"/>
              <a:t>地域生活支援事業の請求について　</a:t>
            </a:r>
          </a:p>
        </p:txBody>
      </p:sp>
      <p:sp>
        <p:nvSpPr>
          <p:cNvPr id="11" name="タイトル 1">
            <a:extLst>
              <a:ext uri="{FF2B5EF4-FFF2-40B4-BE49-F238E27FC236}">
                <a16:creationId xmlns:a16="http://schemas.microsoft.com/office/drawing/2014/main" id="{83538DCD-BEA2-430A-A9C7-6EE6D5C54DD7}"/>
              </a:ext>
            </a:extLst>
          </p:cNvPr>
          <p:cNvSpPr txBox="1">
            <a:spLocks/>
          </p:cNvSpPr>
          <p:nvPr/>
        </p:nvSpPr>
        <p:spPr>
          <a:xfrm>
            <a:off x="773718" y="1354281"/>
            <a:ext cx="3328601" cy="736321"/>
          </a:xfrm>
          <a:prstGeom prst="rect">
            <a:avLst/>
          </a:prstGeom>
        </p:spPr>
        <p:txBody>
          <a:bodyPr vert="horz" lIns="91440" tIns="45720" rIns="91440" bIns="45720" rtlCol="0" anchor="ctr">
            <a:normAutofit/>
          </a:bodyPr>
          <a:lstStyle>
            <a:lvl1pPr algn="l" defTabSz="518373" rtl="0" eaLnBrk="1" latinLnBrk="0" hangingPunct="1">
              <a:lnSpc>
                <a:spcPct val="90000"/>
              </a:lnSpc>
              <a:spcBef>
                <a:spcPct val="0"/>
              </a:spcBef>
              <a:buNone/>
              <a:defRPr kumimoji="1" sz="2494" kern="1200">
                <a:solidFill>
                  <a:schemeClr val="tx1"/>
                </a:solidFill>
                <a:latin typeface="+mj-lt"/>
                <a:ea typeface="+mj-ea"/>
                <a:cs typeface="+mj-cs"/>
              </a:defRPr>
            </a:lvl1pPr>
          </a:lstStyle>
          <a:p>
            <a:r>
              <a:rPr lang="ja-JP" altLang="en-US" sz="2100" b="1" u="sng" dirty="0">
                <a:latin typeface="BIZ UDゴシック" panose="020B0400000000000000" pitchFamily="49" charset="-128"/>
                <a:ea typeface="BIZ UDゴシック" panose="020B0400000000000000" pitchFamily="49" charset="-128"/>
              </a:rPr>
              <a:t>請求コードについて</a:t>
            </a:r>
          </a:p>
        </p:txBody>
      </p:sp>
      <p:sp>
        <p:nvSpPr>
          <p:cNvPr id="12" name="コンテンツ プレースホルダー 2">
            <a:extLst>
              <a:ext uri="{FF2B5EF4-FFF2-40B4-BE49-F238E27FC236}">
                <a16:creationId xmlns:a16="http://schemas.microsoft.com/office/drawing/2014/main" id="{8A5ED09A-65A9-46F1-A0A8-6F401B4C58EB}"/>
              </a:ext>
            </a:extLst>
          </p:cNvPr>
          <p:cNvSpPr txBox="1">
            <a:spLocks/>
          </p:cNvSpPr>
          <p:nvPr/>
        </p:nvSpPr>
        <p:spPr>
          <a:xfrm>
            <a:off x="773718" y="2252083"/>
            <a:ext cx="7816945" cy="3195297"/>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r>
              <a:rPr lang="en-US" altLang="ja-JP" dirty="0"/>
              <a:t>【</a:t>
            </a:r>
            <a:r>
              <a:rPr lang="ja-JP" altLang="en-US" dirty="0"/>
              <a:t>ガイドヘルパー</a:t>
            </a:r>
            <a:r>
              <a:rPr lang="en-US" altLang="ja-JP" dirty="0"/>
              <a:t>】</a:t>
            </a:r>
          </a:p>
          <a:p>
            <a:pPr marL="0" indent="0">
              <a:buFont typeface="Wingdings 3" charset="2"/>
              <a:buNone/>
            </a:pPr>
            <a:r>
              <a:rPr lang="ja-JP" altLang="en-US" dirty="0"/>
              <a:t>身体介護の有無、利用者負担額（一般・低所得・生活保護）</a:t>
            </a:r>
            <a:endParaRPr lang="en-US" altLang="ja-JP" dirty="0"/>
          </a:p>
          <a:p>
            <a:pPr marL="0" indent="0">
              <a:buFont typeface="Wingdings 3" charset="2"/>
              <a:buNone/>
            </a:pPr>
            <a:endParaRPr lang="en-US" altLang="ja-JP" dirty="0"/>
          </a:p>
          <a:p>
            <a:pPr marL="0" indent="0">
              <a:buFont typeface="Wingdings 3" charset="2"/>
              <a:buNone/>
            </a:pPr>
            <a:r>
              <a:rPr lang="en-US" altLang="ja-JP" dirty="0"/>
              <a:t>【</a:t>
            </a:r>
            <a:r>
              <a:rPr lang="ja-JP" altLang="en-US" dirty="0"/>
              <a:t>日中一時支援</a:t>
            </a:r>
            <a:r>
              <a:rPr lang="en-US" altLang="ja-JP" dirty="0"/>
              <a:t>】</a:t>
            </a:r>
          </a:p>
          <a:p>
            <a:pPr marL="0" indent="0">
              <a:buFont typeface="Wingdings 3" charset="2"/>
              <a:buNone/>
            </a:pPr>
            <a:r>
              <a:rPr lang="ja-JP" altLang="en-US" dirty="0"/>
              <a:t>単価区分、利用者負担額（一般・低所得・生活保護）</a:t>
            </a:r>
            <a:endParaRPr lang="en-US" altLang="ja-JP" dirty="0"/>
          </a:p>
          <a:p>
            <a:pPr marL="0" indent="0">
              <a:buFont typeface="Wingdings 3" charset="2"/>
              <a:buNone/>
            </a:pPr>
            <a:endParaRPr lang="en-US" altLang="ja-JP" dirty="0"/>
          </a:p>
          <a:p>
            <a:pPr marL="0" indent="0">
              <a:buFont typeface="Wingdings 3" charset="2"/>
              <a:buNone/>
            </a:pPr>
            <a:r>
              <a:rPr lang="ja-JP" altLang="en-US" dirty="0"/>
              <a:t>→（）内の</a:t>
            </a:r>
            <a:r>
              <a:rPr lang="ja-JP" altLang="en-US" b="1" dirty="0">
                <a:solidFill>
                  <a:srgbClr val="FF0000"/>
                </a:solidFill>
              </a:rPr>
              <a:t>本人の所得状況や決定内容の組み合わせに</a:t>
            </a:r>
            <a:r>
              <a:rPr lang="ja-JP" altLang="en-US" dirty="0"/>
              <a:t>よって</a:t>
            </a:r>
            <a:endParaRPr lang="en-US" altLang="ja-JP" dirty="0"/>
          </a:p>
          <a:p>
            <a:pPr marL="0" indent="0">
              <a:buFont typeface="Wingdings 3" charset="2"/>
              <a:buNone/>
            </a:pPr>
            <a:r>
              <a:rPr lang="ja-JP" altLang="en-US" dirty="0"/>
              <a:t>請求コードが変わります。</a:t>
            </a:r>
            <a:endParaRPr lang="en-US" altLang="ja-JP" dirty="0"/>
          </a:p>
        </p:txBody>
      </p:sp>
    </p:spTree>
    <p:extLst>
      <p:ext uri="{BB962C8B-B14F-4D97-AF65-F5344CB8AC3E}">
        <p14:creationId xmlns:p14="http://schemas.microsoft.com/office/powerpoint/2010/main" val="209678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xEl>
                                              <p:pRg st="6" end="6"/>
                                            </p:txEl>
                                          </p:spTgt>
                                        </p:tgtEl>
                                        <p:attrNameLst>
                                          <p:attrName>style.visibility</p:attrName>
                                        </p:attrNameLst>
                                      </p:cBhvr>
                                      <p:to>
                                        <p:strVal val="visible"/>
                                      </p:to>
                                    </p:set>
                                    <p:animEffect transition="in" filter="wipe(down)">
                                      <p:cBhvr>
                                        <p:cTn id="7" dur="500"/>
                                        <p:tgtEl>
                                          <p:spTgt spid="12">
                                            <p:txEl>
                                              <p:pRg st="6" end="6"/>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12">
                                            <p:txEl>
                                              <p:pRg st="7" end="7"/>
                                            </p:txEl>
                                          </p:spTgt>
                                        </p:tgtEl>
                                        <p:attrNameLst>
                                          <p:attrName>style.visibility</p:attrName>
                                        </p:attrNameLst>
                                      </p:cBhvr>
                                      <p:to>
                                        <p:strVal val="visible"/>
                                      </p:to>
                                    </p:set>
                                    <p:animEffect transition="in" filter="wipe(down)">
                                      <p:cBhvr>
                                        <p:cTn id="10" dur="500"/>
                                        <p:tgtEl>
                                          <p:spTgt spid="1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D6E56429-CA49-4AC1-B60E-E116F17D6E34}"/>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a:extLst>
              <a:ext uri="{FF2B5EF4-FFF2-40B4-BE49-F238E27FC236}">
                <a16:creationId xmlns:a16="http://schemas.microsoft.com/office/drawing/2014/main" id="{09BB482F-3FA2-4646-BA2D-8BEB0351D97E}"/>
              </a:ext>
            </a:extLst>
          </p:cNvPr>
          <p:cNvSpPr>
            <a:spLocks noGrp="1"/>
          </p:cNvSpPr>
          <p:nvPr>
            <p:ph type="sldNum" sz="quarter" idx="12"/>
          </p:nvPr>
        </p:nvSpPr>
        <p:spPr/>
        <p:txBody>
          <a:bodyPr/>
          <a:lstStyle/>
          <a:p>
            <a:fld id="{9786A3E4-837E-4C9B-B08C-F67D59177844}" type="slidenum">
              <a:rPr kumimoji="1" lang="ja-JP" altLang="en-US" smtClean="0"/>
              <a:t>18</a:t>
            </a:fld>
            <a:endParaRPr kumimoji="1" lang="ja-JP" altLang="en-US"/>
          </a:p>
        </p:txBody>
      </p:sp>
      <p:sp>
        <p:nvSpPr>
          <p:cNvPr id="9" name="テキスト ボックス 8">
            <a:extLst>
              <a:ext uri="{FF2B5EF4-FFF2-40B4-BE49-F238E27FC236}">
                <a16:creationId xmlns:a16="http://schemas.microsoft.com/office/drawing/2014/main" id="{C8FC7A44-44C4-48C9-BAED-E665E1688A14}"/>
              </a:ext>
            </a:extLst>
          </p:cNvPr>
          <p:cNvSpPr txBox="1"/>
          <p:nvPr/>
        </p:nvSpPr>
        <p:spPr>
          <a:xfrm>
            <a:off x="342900" y="293418"/>
            <a:ext cx="8606971" cy="523220"/>
          </a:xfrm>
          <a:prstGeom prst="rect">
            <a:avLst/>
          </a:prstGeom>
          <a:noFill/>
        </p:spPr>
        <p:txBody>
          <a:bodyPr wrap="square" rtlCol="0">
            <a:spAutoFit/>
          </a:bodyPr>
          <a:lstStyle/>
          <a:p>
            <a:r>
              <a:rPr kumimoji="1" lang="ja-JP" altLang="en-US" sz="2800" dirty="0"/>
              <a:t>４</a:t>
            </a:r>
            <a:r>
              <a:rPr kumimoji="1" lang="en-US" altLang="ja-JP" sz="2800" dirty="0"/>
              <a:t>.  </a:t>
            </a:r>
            <a:r>
              <a:rPr kumimoji="1" lang="ja-JP" altLang="en-US" sz="2800" dirty="0"/>
              <a:t>地域生活支援事業の請求について　</a:t>
            </a:r>
          </a:p>
        </p:txBody>
      </p:sp>
      <p:sp>
        <p:nvSpPr>
          <p:cNvPr id="11" name="タイトル 1">
            <a:extLst>
              <a:ext uri="{FF2B5EF4-FFF2-40B4-BE49-F238E27FC236}">
                <a16:creationId xmlns:a16="http://schemas.microsoft.com/office/drawing/2014/main" id="{83538DCD-BEA2-430A-A9C7-6EE6D5C54DD7}"/>
              </a:ext>
            </a:extLst>
          </p:cNvPr>
          <p:cNvSpPr txBox="1">
            <a:spLocks/>
          </p:cNvSpPr>
          <p:nvPr/>
        </p:nvSpPr>
        <p:spPr>
          <a:xfrm>
            <a:off x="342900" y="1020973"/>
            <a:ext cx="4533900" cy="706938"/>
          </a:xfrm>
          <a:prstGeom prst="rect">
            <a:avLst/>
          </a:prstGeom>
        </p:spPr>
        <p:txBody>
          <a:bodyPr vert="horz" lIns="91440" tIns="45720" rIns="91440" bIns="45720" rtlCol="0" anchor="ctr">
            <a:normAutofit/>
          </a:bodyPr>
          <a:lstStyle>
            <a:lvl1pPr algn="l" defTabSz="518373" rtl="0" eaLnBrk="1" latinLnBrk="0" hangingPunct="1">
              <a:lnSpc>
                <a:spcPct val="90000"/>
              </a:lnSpc>
              <a:spcBef>
                <a:spcPct val="0"/>
              </a:spcBef>
              <a:buNone/>
              <a:defRPr kumimoji="1" sz="2494" kern="1200">
                <a:solidFill>
                  <a:schemeClr val="tx1"/>
                </a:solidFill>
                <a:latin typeface="+mj-lt"/>
                <a:ea typeface="+mj-ea"/>
                <a:cs typeface="+mj-cs"/>
              </a:defRPr>
            </a:lvl1pPr>
          </a:lstStyle>
          <a:p>
            <a:r>
              <a:rPr lang="ja-JP" altLang="en-US" sz="2100" b="1" u="sng" dirty="0">
                <a:latin typeface="BIZ UDゴシック" panose="020B0400000000000000" pitchFamily="49" charset="-128"/>
                <a:ea typeface="BIZ UDゴシック" panose="020B0400000000000000" pitchFamily="49" charset="-128"/>
              </a:rPr>
              <a:t>実績報告書の提出について</a:t>
            </a:r>
          </a:p>
        </p:txBody>
      </p:sp>
      <p:sp>
        <p:nvSpPr>
          <p:cNvPr id="7" name="コンテンツ プレースホルダー 2">
            <a:extLst>
              <a:ext uri="{FF2B5EF4-FFF2-40B4-BE49-F238E27FC236}">
                <a16:creationId xmlns:a16="http://schemas.microsoft.com/office/drawing/2014/main" id="{439253D0-13BC-460B-B29C-A04CB0888ADE}"/>
              </a:ext>
            </a:extLst>
          </p:cNvPr>
          <p:cNvSpPr txBox="1">
            <a:spLocks/>
          </p:cNvSpPr>
          <p:nvPr/>
        </p:nvSpPr>
        <p:spPr>
          <a:xfrm>
            <a:off x="475163" y="1768844"/>
            <a:ext cx="8115500" cy="4247112"/>
          </a:xfrm>
          <a:prstGeom prst="rect">
            <a:avLst/>
          </a:prstGeom>
        </p:spPr>
        <p:txBody>
          <a:bodyPr>
            <a:normAutofit fontScale="92500" lnSpcReduction="10000"/>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r>
              <a:rPr lang="en-US" altLang="ja-JP" sz="2200" dirty="0"/>
              <a:t>【</a:t>
            </a:r>
            <a:r>
              <a:rPr lang="ja-JP" altLang="en-US" sz="2200" dirty="0"/>
              <a:t>実績報告書</a:t>
            </a:r>
            <a:r>
              <a:rPr lang="en-US" altLang="ja-JP" sz="2200" dirty="0"/>
              <a:t>】</a:t>
            </a:r>
          </a:p>
          <a:p>
            <a:pPr marL="0" indent="0">
              <a:buFont typeface="Wingdings 3" charset="2"/>
              <a:buNone/>
            </a:pPr>
            <a:r>
              <a:rPr lang="ja-JP" altLang="en-US" dirty="0"/>
              <a:t>・受給者証番号、事業所番号</a:t>
            </a:r>
            <a:endParaRPr lang="en-US" altLang="ja-JP" dirty="0"/>
          </a:p>
          <a:p>
            <a:pPr marL="0" indent="0">
              <a:buFont typeface="Wingdings 3" charset="2"/>
              <a:buNone/>
            </a:pPr>
            <a:r>
              <a:rPr lang="ja-JP" altLang="en-US" dirty="0"/>
              <a:t>→</a:t>
            </a:r>
            <a:r>
              <a:rPr lang="ja-JP" altLang="en-US" sz="1500" dirty="0"/>
              <a:t>受給者証番号、事業所番号ともに地域生活支援事業の番号ではなく、障害福祉サービス・児童通所支援の番号になっていることが多いです。</a:t>
            </a:r>
            <a:endParaRPr lang="en-US" altLang="ja-JP" sz="1500" dirty="0"/>
          </a:p>
          <a:p>
            <a:pPr marL="0" indent="0">
              <a:buFont typeface="Wingdings 3" charset="2"/>
              <a:buNone/>
            </a:pPr>
            <a:r>
              <a:rPr lang="en-US" altLang="ja-JP" sz="1700" dirty="0"/>
              <a:t>※</a:t>
            </a:r>
            <a:r>
              <a:rPr lang="ja-JP" altLang="en-US" sz="1700" dirty="0">
                <a:solidFill>
                  <a:srgbClr val="FF0000"/>
                </a:solidFill>
              </a:rPr>
              <a:t>実績報告書の提出は受給者証番号の若い順に提出していただけると助かります。</a:t>
            </a:r>
            <a:endParaRPr lang="en-US" altLang="ja-JP" sz="1700" dirty="0">
              <a:solidFill>
                <a:srgbClr val="FF0000"/>
              </a:solidFill>
            </a:endParaRPr>
          </a:p>
          <a:p>
            <a:pPr marL="0" indent="0">
              <a:buFont typeface="Wingdings 3" charset="2"/>
              <a:buNone/>
            </a:pPr>
            <a:endParaRPr lang="en-US" altLang="ja-JP" dirty="0"/>
          </a:p>
          <a:p>
            <a:pPr marL="0" indent="0">
              <a:buFont typeface="Wingdings 3" charset="2"/>
              <a:buNone/>
            </a:pPr>
            <a:r>
              <a:rPr lang="en-US" altLang="ja-JP" sz="2200" dirty="0"/>
              <a:t>【</a:t>
            </a:r>
            <a:r>
              <a:rPr lang="ja-JP" altLang="en-US" sz="2200" dirty="0"/>
              <a:t>サービス提供時間</a:t>
            </a:r>
            <a:r>
              <a:rPr lang="en-US" altLang="ja-JP" sz="2200" dirty="0"/>
              <a:t>】</a:t>
            </a:r>
          </a:p>
          <a:p>
            <a:pPr marL="0" indent="0">
              <a:buFont typeface="Wingdings 3" charset="2"/>
              <a:buNone/>
            </a:pPr>
            <a:r>
              <a:rPr lang="ja-JP" altLang="en-US" dirty="0"/>
              <a:t>・ガイドヘルパー利用時間：午前</a:t>
            </a:r>
            <a:r>
              <a:rPr lang="en-US" altLang="ja-JP" dirty="0"/>
              <a:t>8</a:t>
            </a:r>
            <a:r>
              <a:rPr lang="ja-JP" altLang="en-US" dirty="0"/>
              <a:t>時～午後</a:t>
            </a:r>
            <a:r>
              <a:rPr lang="en-US" altLang="ja-JP" dirty="0"/>
              <a:t>10</a:t>
            </a:r>
            <a:r>
              <a:rPr lang="ja-JP" altLang="en-US" dirty="0"/>
              <a:t>時</a:t>
            </a:r>
            <a:endParaRPr lang="en-US" altLang="ja-JP" dirty="0"/>
          </a:p>
          <a:p>
            <a:pPr marL="0" indent="0">
              <a:buFont typeface="Wingdings 3" charset="2"/>
              <a:buNone/>
            </a:pPr>
            <a:r>
              <a:rPr lang="ja-JP" altLang="en-US" dirty="0"/>
              <a:t>・日中一時支援利用時間　：午前</a:t>
            </a:r>
            <a:r>
              <a:rPr lang="en-US" altLang="ja-JP" dirty="0"/>
              <a:t>8</a:t>
            </a:r>
            <a:r>
              <a:rPr lang="ja-JP" altLang="en-US" dirty="0"/>
              <a:t>時～午後</a:t>
            </a:r>
            <a:r>
              <a:rPr lang="en-US" altLang="ja-JP" dirty="0"/>
              <a:t>8</a:t>
            </a:r>
            <a:r>
              <a:rPr lang="ja-JP" altLang="en-US" dirty="0"/>
              <a:t>時</a:t>
            </a:r>
            <a:endParaRPr lang="en-US" altLang="ja-JP" dirty="0"/>
          </a:p>
          <a:p>
            <a:pPr marL="0" indent="0">
              <a:buFont typeface="Wingdings 3" charset="2"/>
              <a:buNone/>
            </a:pPr>
            <a:r>
              <a:rPr lang="ja-JP" altLang="en-US" dirty="0"/>
              <a:t>→</a:t>
            </a:r>
            <a:r>
              <a:rPr lang="ja-JP" altLang="en-US" sz="1700" dirty="0"/>
              <a:t>上記時間帯以外でのサービス提供は、</a:t>
            </a:r>
            <a:r>
              <a:rPr lang="ja-JP" altLang="en-US" sz="1700" b="1" dirty="0">
                <a:solidFill>
                  <a:srgbClr val="FF0000"/>
                </a:solidFill>
              </a:rPr>
              <a:t>緊急時対応以外は基本的に認められない</a:t>
            </a:r>
            <a:r>
              <a:rPr lang="ja-JP" altLang="en-US" sz="1700" dirty="0"/>
              <a:t>ため</a:t>
            </a:r>
            <a:endParaRPr lang="en-US" altLang="ja-JP" sz="1700" dirty="0"/>
          </a:p>
          <a:p>
            <a:pPr marL="0" indent="0">
              <a:buFont typeface="Wingdings 3" charset="2"/>
              <a:buNone/>
            </a:pPr>
            <a:r>
              <a:rPr lang="ja-JP" altLang="en-US" sz="1700" dirty="0"/>
              <a:t>　上記時間帯以外でサービス提供を行う場合は、事前もしくは事後（請求前）に那覇市</a:t>
            </a:r>
            <a:endParaRPr lang="en-US" altLang="ja-JP" sz="1700" dirty="0"/>
          </a:p>
          <a:p>
            <a:pPr marL="0" indent="0">
              <a:buFont typeface="Wingdings 3" charset="2"/>
              <a:buNone/>
            </a:pPr>
            <a:r>
              <a:rPr lang="ja-JP" altLang="en-US" sz="1700" dirty="0"/>
              <a:t>　役所の地域支援事業担当まで連絡ください。</a:t>
            </a:r>
          </a:p>
        </p:txBody>
      </p:sp>
    </p:spTree>
    <p:extLst>
      <p:ext uri="{BB962C8B-B14F-4D97-AF65-F5344CB8AC3E}">
        <p14:creationId xmlns:p14="http://schemas.microsoft.com/office/powerpoint/2010/main" val="3809631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wipe(down)">
                                      <p:cBhvr>
                                        <p:cTn id="10" dur="5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wipe(down)">
                                      <p:cBhvr>
                                        <p:cTn id="15" dur="500"/>
                                        <p:tgtEl>
                                          <p:spTgt spid="7">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wipe(down)">
                                      <p:cBhvr>
                                        <p:cTn id="18" dur="500"/>
                                        <p:tgtEl>
                                          <p:spTgt spid="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animEffect transition="in" filter="wipe(down)">
                                      <p:cBhvr>
                                        <p:cTn id="23" dur="500"/>
                                        <p:tgtEl>
                                          <p:spTgt spid="7">
                                            <p:txEl>
                                              <p:pRg st="5" end="5"/>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7">
                                            <p:txEl>
                                              <p:pRg st="6" end="6"/>
                                            </p:txEl>
                                          </p:spTgt>
                                        </p:tgtEl>
                                        <p:attrNameLst>
                                          <p:attrName>style.visibility</p:attrName>
                                        </p:attrNameLst>
                                      </p:cBhvr>
                                      <p:to>
                                        <p:strVal val="visible"/>
                                      </p:to>
                                    </p:set>
                                    <p:animEffect transition="in" filter="wipe(down)">
                                      <p:cBhvr>
                                        <p:cTn id="26" dur="500"/>
                                        <p:tgtEl>
                                          <p:spTgt spid="7">
                                            <p:txEl>
                                              <p:pRg st="6" end="6"/>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7">
                                            <p:txEl>
                                              <p:pRg st="7" end="7"/>
                                            </p:txEl>
                                          </p:spTgt>
                                        </p:tgtEl>
                                        <p:attrNameLst>
                                          <p:attrName>style.visibility</p:attrName>
                                        </p:attrNameLst>
                                      </p:cBhvr>
                                      <p:to>
                                        <p:strVal val="visible"/>
                                      </p:to>
                                    </p:set>
                                    <p:animEffect transition="in" filter="wipe(down)">
                                      <p:cBhvr>
                                        <p:cTn id="29" dur="500"/>
                                        <p:tgtEl>
                                          <p:spTgt spid="7">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7">
                                            <p:txEl>
                                              <p:pRg st="8" end="8"/>
                                            </p:txEl>
                                          </p:spTgt>
                                        </p:tgtEl>
                                        <p:attrNameLst>
                                          <p:attrName>style.visibility</p:attrName>
                                        </p:attrNameLst>
                                      </p:cBhvr>
                                      <p:to>
                                        <p:strVal val="visible"/>
                                      </p:to>
                                    </p:set>
                                    <p:animEffect transition="in" filter="wipe(down)">
                                      <p:cBhvr>
                                        <p:cTn id="34" dur="500"/>
                                        <p:tgtEl>
                                          <p:spTgt spid="7">
                                            <p:txEl>
                                              <p:pRg st="8" end="8"/>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7">
                                            <p:txEl>
                                              <p:pRg st="9" end="9"/>
                                            </p:txEl>
                                          </p:spTgt>
                                        </p:tgtEl>
                                        <p:attrNameLst>
                                          <p:attrName>style.visibility</p:attrName>
                                        </p:attrNameLst>
                                      </p:cBhvr>
                                      <p:to>
                                        <p:strVal val="visible"/>
                                      </p:to>
                                    </p:set>
                                    <p:animEffect transition="in" filter="wipe(down)">
                                      <p:cBhvr>
                                        <p:cTn id="37" dur="500"/>
                                        <p:tgtEl>
                                          <p:spTgt spid="7">
                                            <p:txEl>
                                              <p:pRg st="9" end="9"/>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7">
                                            <p:txEl>
                                              <p:pRg st="10" end="10"/>
                                            </p:txEl>
                                          </p:spTgt>
                                        </p:tgtEl>
                                        <p:attrNameLst>
                                          <p:attrName>style.visibility</p:attrName>
                                        </p:attrNameLst>
                                      </p:cBhvr>
                                      <p:to>
                                        <p:strVal val="visible"/>
                                      </p:to>
                                    </p:set>
                                    <p:animEffect transition="in" filter="wipe(down)">
                                      <p:cBhvr>
                                        <p:cTn id="40"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314D1D-E96E-460E-A91B-3BC45A299963}"/>
              </a:ext>
            </a:extLst>
          </p:cNvPr>
          <p:cNvSpPr>
            <a:spLocks noGrp="1"/>
          </p:cNvSpPr>
          <p:nvPr>
            <p:ph type="ctrTitle"/>
          </p:nvPr>
        </p:nvSpPr>
        <p:spPr>
          <a:xfrm>
            <a:off x="689811" y="2971800"/>
            <a:ext cx="8855242" cy="914400"/>
          </a:xfrm>
        </p:spPr>
        <p:txBody>
          <a:bodyPr/>
          <a:lstStyle/>
          <a:p>
            <a:pPr algn="l"/>
            <a:r>
              <a:rPr lang="ja-JP" altLang="en-US" sz="4000" dirty="0"/>
              <a:t>５．過誤請求について</a:t>
            </a:r>
          </a:p>
        </p:txBody>
      </p:sp>
      <p:sp>
        <p:nvSpPr>
          <p:cNvPr id="4" name="スライド番号プレースホルダー 3">
            <a:extLst>
              <a:ext uri="{FF2B5EF4-FFF2-40B4-BE49-F238E27FC236}">
                <a16:creationId xmlns:a16="http://schemas.microsoft.com/office/drawing/2014/main" id="{5496E927-9BC9-428F-ACE5-E4323FAAB472}"/>
              </a:ext>
            </a:extLst>
          </p:cNvPr>
          <p:cNvSpPr>
            <a:spLocks noGrp="1"/>
          </p:cNvSpPr>
          <p:nvPr>
            <p:ph type="sldNum" sz="quarter" idx="12"/>
          </p:nvPr>
        </p:nvSpPr>
        <p:spPr/>
        <p:txBody>
          <a:bodyPr/>
          <a:lstStyle/>
          <a:p>
            <a:fld id="{9786A3E4-837E-4C9B-B08C-F67D59177844}" type="slidenum">
              <a:rPr kumimoji="1" lang="ja-JP" altLang="en-US" smtClean="0"/>
              <a:t>19</a:t>
            </a:fld>
            <a:endParaRPr kumimoji="1" lang="ja-JP" altLang="en-US"/>
          </a:p>
        </p:txBody>
      </p:sp>
    </p:spTree>
    <p:extLst>
      <p:ext uri="{BB962C8B-B14F-4D97-AF65-F5344CB8AC3E}">
        <p14:creationId xmlns:p14="http://schemas.microsoft.com/office/powerpoint/2010/main" val="243650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A62A05E-86DC-4203-9019-BB8EDF24F5C1}"/>
              </a:ext>
            </a:extLst>
          </p:cNvPr>
          <p:cNvSpPr txBox="1"/>
          <p:nvPr/>
        </p:nvSpPr>
        <p:spPr>
          <a:xfrm>
            <a:off x="342900" y="550569"/>
            <a:ext cx="8606971" cy="584775"/>
          </a:xfrm>
          <a:prstGeom prst="rect">
            <a:avLst/>
          </a:prstGeom>
          <a:noFill/>
        </p:spPr>
        <p:txBody>
          <a:bodyPr wrap="square" rtlCol="0">
            <a:spAutoFit/>
          </a:bodyPr>
          <a:lstStyle/>
          <a:p>
            <a:r>
              <a:rPr kumimoji="1" lang="ja-JP" altLang="en-US" sz="3200" dirty="0"/>
              <a:t>目次</a:t>
            </a:r>
          </a:p>
        </p:txBody>
      </p:sp>
      <p:cxnSp>
        <p:nvCxnSpPr>
          <p:cNvPr id="5" name="直線コネクタ 4">
            <a:extLst>
              <a:ext uri="{FF2B5EF4-FFF2-40B4-BE49-F238E27FC236}">
                <a16:creationId xmlns:a16="http://schemas.microsoft.com/office/drawing/2014/main" id="{387E40D6-C43F-4932-A38F-A662C536257B}"/>
              </a:ext>
            </a:extLst>
          </p:cNvPr>
          <p:cNvCxnSpPr>
            <a:cxnSpLocks/>
          </p:cNvCxnSpPr>
          <p:nvPr/>
        </p:nvCxnSpPr>
        <p:spPr>
          <a:xfrm>
            <a:off x="342900" y="1135344"/>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7A4F02E4-A8B7-4246-969B-35852A6194AE}"/>
              </a:ext>
            </a:extLst>
          </p:cNvPr>
          <p:cNvSpPr txBox="1"/>
          <p:nvPr/>
        </p:nvSpPr>
        <p:spPr>
          <a:xfrm>
            <a:off x="342900" y="1720119"/>
            <a:ext cx="8931102" cy="3139321"/>
          </a:xfrm>
          <a:prstGeom prst="rect">
            <a:avLst/>
          </a:prstGeom>
          <a:noFill/>
        </p:spPr>
        <p:txBody>
          <a:bodyPr wrap="square" rtlCol="0">
            <a:spAutoFit/>
          </a:bodyPr>
          <a:lstStyle/>
          <a:p>
            <a:pPr>
              <a:spcBef>
                <a:spcPts val="600"/>
              </a:spcBef>
            </a:pPr>
            <a:r>
              <a:rPr kumimoji="1" lang="ja-JP" altLang="en-US" sz="2400" dirty="0"/>
              <a:t>１．請求審査の流れ</a:t>
            </a:r>
            <a:endParaRPr kumimoji="1" lang="en-US" altLang="ja-JP" sz="2400" dirty="0"/>
          </a:p>
          <a:p>
            <a:pPr>
              <a:spcBef>
                <a:spcPts val="600"/>
              </a:spcBef>
            </a:pPr>
            <a:r>
              <a:rPr kumimoji="1" lang="ja-JP" altLang="en-US" sz="2400" dirty="0"/>
              <a:t>２．仮審査（一次審査）でエラーが出た際の対応方法について</a:t>
            </a:r>
            <a:endParaRPr kumimoji="1" lang="en-US" altLang="ja-JP" sz="2400" dirty="0"/>
          </a:p>
          <a:p>
            <a:pPr>
              <a:spcBef>
                <a:spcPts val="600"/>
              </a:spcBef>
            </a:pPr>
            <a:r>
              <a:rPr kumimoji="1" lang="ja-JP" altLang="en-US" sz="2400" dirty="0"/>
              <a:t>３．二次審査のエラーについて</a:t>
            </a:r>
          </a:p>
          <a:p>
            <a:pPr>
              <a:spcBef>
                <a:spcPts val="600"/>
              </a:spcBef>
            </a:pPr>
            <a:r>
              <a:rPr kumimoji="1" lang="ja-JP" altLang="en-US" sz="2400" dirty="0"/>
              <a:t>４．地域生活支援事業の請求について</a:t>
            </a:r>
            <a:endParaRPr kumimoji="1" lang="en-US" altLang="ja-JP" sz="2400" dirty="0"/>
          </a:p>
          <a:p>
            <a:pPr>
              <a:spcBef>
                <a:spcPts val="600"/>
              </a:spcBef>
            </a:pPr>
            <a:r>
              <a:rPr kumimoji="1" lang="ja-JP" altLang="en-US" sz="2400" dirty="0"/>
              <a:t>５．過誤請求について</a:t>
            </a:r>
            <a:endParaRPr kumimoji="1" lang="en-US" altLang="ja-JP" sz="2400" dirty="0"/>
          </a:p>
          <a:p>
            <a:pPr>
              <a:spcBef>
                <a:spcPts val="600"/>
              </a:spcBef>
            </a:pPr>
            <a:r>
              <a:rPr kumimoji="1" lang="ja-JP" altLang="en-US" sz="2400" dirty="0"/>
              <a:t>６</a:t>
            </a:r>
            <a:r>
              <a:rPr kumimoji="1" lang="en-US" altLang="ja-JP" sz="2400" dirty="0"/>
              <a:t>.</a:t>
            </a:r>
            <a:r>
              <a:rPr kumimoji="1" lang="ja-JP" altLang="en-US" sz="2400" dirty="0"/>
              <a:t>  提出物について</a:t>
            </a:r>
            <a:endParaRPr kumimoji="1" lang="en-US" altLang="ja-JP" sz="2400" dirty="0"/>
          </a:p>
          <a:p>
            <a:pPr>
              <a:spcBef>
                <a:spcPts val="600"/>
              </a:spcBef>
            </a:pPr>
            <a:r>
              <a:rPr kumimoji="1" lang="ja-JP" altLang="en-US" sz="2400" dirty="0"/>
              <a:t>７</a:t>
            </a:r>
            <a:r>
              <a:rPr kumimoji="1" lang="en-US" altLang="ja-JP" sz="2400" dirty="0"/>
              <a:t>.  </a:t>
            </a:r>
            <a:r>
              <a:rPr kumimoji="1" lang="ja-JP" altLang="en-US" sz="2400" dirty="0"/>
              <a:t>おわりに</a:t>
            </a:r>
          </a:p>
        </p:txBody>
      </p:sp>
      <p:sp>
        <p:nvSpPr>
          <p:cNvPr id="2" name="スライド番号プレースホルダー 1">
            <a:extLst>
              <a:ext uri="{FF2B5EF4-FFF2-40B4-BE49-F238E27FC236}">
                <a16:creationId xmlns:a16="http://schemas.microsoft.com/office/drawing/2014/main" id="{3BF1181E-DC83-4DA5-821B-41DF51AC7404}"/>
              </a:ext>
            </a:extLst>
          </p:cNvPr>
          <p:cNvSpPr>
            <a:spLocks noGrp="1"/>
          </p:cNvSpPr>
          <p:nvPr>
            <p:ph type="sldNum" sz="quarter" idx="12"/>
          </p:nvPr>
        </p:nvSpPr>
        <p:spPr/>
        <p:txBody>
          <a:bodyPr/>
          <a:lstStyle/>
          <a:p>
            <a:fld id="{9786A3E4-837E-4C9B-B08C-F67D59177844}" type="slidenum">
              <a:rPr kumimoji="1" lang="ja-JP" altLang="en-US" smtClean="0"/>
              <a:t>2</a:t>
            </a:fld>
            <a:endParaRPr kumimoji="1" lang="ja-JP" altLang="en-US"/>
          </a:p>
        </p:txBody>
      </p:sp>
    </p:spTree>
    <p:extLst>
      <p:ext uri="{BB962C8B-B14F-4D97-AF65-F5344CB8AC3E}">
        <p14:creationId xmlns:p14="http://schemas.microsoft.com/office/powerpoint/2010/main" val="1772629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020953BD-7554-4358-B68C-B4BC1309B2B1}"/>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8DF2118B-4594-45CA-BA33-106835CF7579}"/>
              </a:ext>
            </a:extLst>
          </p:cNvPr>
          <p:cNvSpPr txBox="1"/>
          <p:nvPr/>
        </p:nvSpPr>
        <p:spPr>
          <a:xfrm>
            <a:off x="342900" y="318823"/>
            <a:ext cx="8606971" cy="523220"/>
          </a:xfrm>
          <a:prstGeom prst="rect">
            <a:avLst/>
          </a:prstGeom>
          <a:noFill/>
        </p:spPr>
        <p:txBody>
          <a:bodyPr wrap="square" rtlCol="0">
            <a:spAutoFit/>
          </a:bodyPr>
          <a:lstStyle/>
          <a:p>
            <a:r>
              <a:rPr kumimoji="1" lang="ja-JP" altLang="en-US" sz="2800" dirty="0"/>
              <a:t>５．過誤請求について</a:t>
            </a:r>
          </a:p>
        </p:txBody>
      </p:sp>
      <p:sp>
        <p:nvSpPr>
          <p:cNvPr id="4" name="スライド番号プレースホルダー 3">
            <a:extLst>
              <a:ext uri="{FF2B5EF4-FFF2-40B4-BE49-F238E27FC236}">
                <a16:creationId xmlns:a16="http://schemas.microsoft.com/office/drawing/2014/main" id="{AA7CEDF1-8BFA-466B-8466-E502C8E207F2}"/>
              </a:ext>
            </a:extLst>
          </p:cNvPr>
          <p:cNvSpPr>
            <a:spLocks noGrp="1"/>
          </p:cNvSpPr>
          <p:nvPr>
            <p:ph type="sldNum" sz="quarter" idx="12"/>
          </p:nvPr>
        </p:nvSpPr>
        <p:spPr/>
        <p:txBody>
          <a:bodyPr/>
          <a:lstStyle/>
          <a:p>
            <a:fld id="{9786A3E4-837E-4C9B-B08C-F67D59177844}" type="slidenum">
              <a:rPr kumimoji="1" lang="ja-JP" altLang="en-US" smtClean="0"/>
              <a:t>20</a:t>
            </a:fld>
            <a:endParaRPr kumimoji="1" lang="ja-JP" altLang="en-US"/>
          </a:p>
        </p:txBody>
      </p:sp>
      <p:sp>
        <p:nvSpPr>
          <p:cNvPr id="9" name="コンテンツ プレースホルダー 2">
            <a:extLst>
              <a:ext uri="{FF2B5EF4-FFF2-40B4-BE49-F238E27FC236}">
                <a16:creationId xmlns:a16="http://schemas.microsoft.com/office/drawing/2014/main" id="{D77FD8E5-59E0-40E4-A882-15D583E598BA}"/>
              </a:ext>
            </a:extLst>
          </p:cNvPr>
          <p:cNvSpPr txBox="1">
            <a:spLocks/>
          </p:cNvSpPr>
          <p:nvPr/>
        </p:nvSpPr>
        <p:spPr>
          <a:xfrm>
            <a:off x="342900" y="1104946"/>
            <a:ext cx="7930696" cy="4673511"/>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r>
              <a:rPr lang="ja-JP" altLang="en-US" sz="2000" dirty="0">
                <a:latin typeface="BIZ UDゴシック" panose="020B0400000000000000" pitchFamily="49" charset="-128"/>
                <a:ea typeface="BIZ UDゴシック" panose="020B0400000000000000" pitchFamily="49" charset="-128"/>
              </a:rPr>
              <a:t>（１）過誤とは</a:t>
            </a:r>
            <a:endParaRPr lang="en-US" altLang="ja-JP" sz="2000" dirty="0">
              <a:latin typeface="BIZ UDゴシック" panose="020B0400000000000000" pitchFamily="49" charset="-128"/>
              <a:ea typeface="BIZ UDゴシック" panose="020B0400000000000000" pitchFamily="49" charset="-128"/>
            </a:endParaRPr>
          </a:p>
          <a:p>
            <a:pPr marL="0" indent="0">
              <a:buFont typeface="Wingdings 3" charset="2"/>
              <a:buNone/>
            </a:pPr>
            <a:r>
              <a:rPr lang="ja-JP" altLang="en-US" dirty="0">
                <a:latin typeface="BIZ UDゴシック" panose="020B0400000000000000" pitchFamily="49" charset="-128"/>
                <a:ea typeface="BIZ UDゴシック" panose="020B0400000000000000" pitchFamily="49" charset="-128"/>
              </a:rPr>
              <a:t>既に</a:t>
            </a:r>
            <a:r>
              <a:rPr lang="ja-JP" altLang="en-US" b="1" u="sng" dirty="0">
                <a:latin typeface="BIZ UDゴシック" panose="020B0400000000000000" pitchFamily="49" charset="-128"/>
                <a:ea typeface="BIZ UDゴシック" panose="020B0400000000000000" pitchFamily="49" charset="-128"/>
              </a:rPr>
              <a:t>審査決定済みの請求</a:t>
            </a:r>
            <a:r>
              <a:rPr lang="ja-JP" altLang="en-US" dirty="0">
                <a:latin typeface="BIZ UDゴシック" panose="020B0400000000000000" pitchFamily="49" charset="-128"/>
                <a:ea typeface="BIZ UDゴシック" panose="020B0400000000000000" pitchFamily="49" charset="-128"/>
              </a:rPr>
              <a:t>に誤りがあったときに、その請求を</a:t>
            </a:r>
            <a:endParaRPr lang="en-US" altLang="ja-JP" dirty="0">
              <a:latin typeface="BIZ UDゴシック" panose="020B0400000000000000" pitchFamily="49" charset="-128"/>
              <a:ea typeface="BIZ UDゴシック" panose="020B0400000000000000" pitchFamily="49" charset="-128"/>
            </a:endParaRPr>
          </a:p>
          <a:p>
            <a:pPr marL="0" indent="0">
              <a:buFont typeface="Wingdings 3" charset="2"/>
              <a:buNone/>
            </a:pPr>
            <a:r>
              <a:rPr lang="ja-JP" altLang="en-US" dirty="0">
                <a:latin typeface="BIZ UDゴシック" panose="020B0400000000000000" pitchFamily="49" charset="-128"/>
                <a:ea typeface="BIZ UDゴシック" panose="020B0400000000000000" pitchFamily="49" charset="-128"/>
              </a:rPr>
              <a:t>取り下げること。</a:t>
            </a:r>
            <a:endParaRPr lang="en-US" altLang="ja-JP" dirty="0">
              <a:latin typeface="BIZ UDゴシック" panose="020B0400000000000000" pitchFamily="49" charset="-128"/>
              <a:ea typeface="BIZ UDゴシック" panose="020B0400000000000000" pitchFamily="49" charset="-128"/>
            </a:endParaRPr>
          </a:p>
          <a:p>
            <a:pPr marL="0" indent="0">
              <a:buNone/>
            </a:pPr>
            <a:endParaRPr lang="en-US" altLang="ja-JP" dirty="0"/>
          </a:p>
          <a:p>
            <a:pPr marL="0" indent="0">
              <a:buNone/>
            </a:pPr>
            <a:r>
              <a:rPr lang="ja-JP" altLang="en-US" sz="2000" dirty="0"/>
              <a:t>（２）返戻と過誤の違い</a:t>
            </a:r>
          </a:p>
          <a:p>
            <a:pPr marL="0" indent="0">
              <a:buNone/>
            </a:pPr>
            <a:r>
              <a:rPr lang="ja-JP" altLang="en-US" dirty="0"/>
              <a:t>返戻：国保連エラーや区市町村審査により、請求月に差し戻されること</a:t>
            </a:r>
          </a:p>
          <a:p>
            <a:pPr marL="0" indent="0">
              <a:buNone/>
            </a:pPr>
            <a:r>
              <a:rPr lang="ja-JP" altLang="en-US" dirty="0"/>
              <a:t>国保連に請求データが存在しない</a:t>
            </a:r>
          </a:p>
          <a:p>
            <a:pPr marL="0" indent="0">
              <a:buNone/>
            </a:pPr>
            <a:r>
              <a:rPr lang="ja-JP" altLang="en-US" dirty="0"/>
              <a:t>→翌月以降そのまま再請求可能</a:t>
            </a:r>
          </a:p>
          <a:p>
            <a:pPr marL="0" indent="0">
              <a:buNone/>
            </a:pPr>
            <a:r>
              <a:rPr lang="ja-JP" altLang="en-US" dirty="0"/>
              <a:t>過誤：前月以前に支払が確定した請求を取り下げること</a:t>
            </a:r>
          </a:p>
          <a:p>
            <a:pPr marL="0" indent="0">
              <a:buNone/>
            </a:pPr>
            <a:r>
              <a:rPr lang="ja-JP" altLang="en-US" dirty="0"/>
              <a:t>国保連に確定済みの請求データが存在する</a:t>
            </a:r>
          </a:p>
          <a:p>
            <a:pPr marL="0" indent="0">
              <a:buNone/>
            </a:pPr>
            <a:r>
              <a:rPr lang="ja-JP" altLang="en-US" dirty="0"/>
              <a:t>→市に過誤申立を行った後に再請求可能</a:t>
            </a:r>
            <a:endParaRPr lang="en-US" altLang="ja-JP" dirty="0"/>
          </a:p>
          <a:p>
            <a:pPr marL="0" indent="0">
              <a:buFont typeface="Wingdings 3" charset="2"/>
              <a:buNone/>
            </a:pPr>
            <a:endParaRPr lang="en-US" altLang="ja-JP" dirty="0"/>
          </a:p>
        </p:txBody>
      </p:sp>
    </p:spTree>
    <p:extLst>
      <p:ext uri="{BB962C8B-B14F-4D97-AF65-F5344CB8AC3E}">
        <p14:creationId xmlns:p14="http://schemas.microsoft.com/office/powerpoint/2010/main" val="1625167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00"/>
                                        <p:tgtEl>
                                          <p:spTgt spid="9">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wipe(down)">
                                      <p:cBhvr>
                                        <p:cTn id="10" dur="500"/>
                                        <p:tgtEl>
                                          <p:spTgt spid="9">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wipe(down)">
                                      <p:cBhvr>
                                        <p:cTn id="13" dur="500"/>
                                        <p:tgtEl>
                                          <p:spTgt spid="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9">
                                            <p:txEl>
                                              <p:pRg st="4" end="4"/>
                                            </p:txEl>
                                          </p:spTgt>
                                        </p:tgtEl>
                                        <p:attrNameLst>
                                          <p:attrName>style.visibility</p:attrName>
                                        </p:attrNameLst>
                                      </p:cBhvr>
                                      <p:to>
                                        <p:strVal val="visible"/>
                                      </p:to>
                                    </p:set>
                                    <p:animEffect transition="in" filter="wipe(down)">
                                      <p:cBhvr>
                                        <p:cTn id="18" dur="500"/>
                                        <p:tgtEl>
                                          <p:spTgt spid="9">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9">
                                            <p:txEl>
                                              <p:pRg st="5" end="5"/>
                                            </p:txEl>
                                          </p:spTgt>
                                        </p:tgtEl>
                                        <p:attrNameLst>
                                          <p:attrName>style.visibility</p:attrName>
                                        </p:attrNameLst>
                                      </p:cBhvr>
                                      <p:to>
                                        <p:strVal val="visible"/>
                                      </p:to>
                                    </p:set>
                                    <p:animEffect transition="in" filter="wipe(down)">
                                      <p:cBhvr>
                                        <p:cTn id="23" dur="500"/>
                                        <p:tgtEl>
                                          <p:spTgt spid="9">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9">
                                            <p:txEl>
                                              <p:pRg st="6" end="6"/>
                                            </p:txEl>
                                          </p:spTgt>
                                        </p:tgtEl>
                                        <p:attrNameLst>
                                          <p:attrName>style.visibility</p:attrName>
                                        </p:attrNameLst>
                                      </p:cBhvr>
                                      <p:to>
                                        <p:strVal val="visible"/>
                                      </p:to>
                                    </p:set>
                                    <p:animEffect transition="in" filter="wipe(down)">
                                      <p:cBhvr>
                                        <p:cTn id="28" dur="500"/>
                                        <p:tgtEl>
                                          <p:spTgt spid="9">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9">
                                            <p:txEl>
                                              <p:pRg st="7" end="7"/>
                                            </p:txEl>
                                          </p:spTgt>
                                        </p:tgtEl>
                                        <p:attrNameLst>
                                          <p:attrName>style.visibility</p:attrName>
                                        </p:attrNameLst>
                                      </p:cBhvr>
                                      <p:to>
                                        <p:strVal val="visible"/>
                                      </p:to>
                                    </p:set>
                                    <p:animEffect transition="in" filter="wipe(down)">
                                      <p:cBhvr>
                                        <p:cTn id="33" dur="500"/>
                                        <p:tgtEl>
                                          <p:spTgt spid="9">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9">
                                            <p:txEl>
                                              <p:pRg st="8" end="8"/>
                                            </p:txEl>
                                          </p:spTgt>
                                        </p:tgtEl>
                                        <p:attrNameLst>
                                          <p:attrName>style.visibility</p:attrName>
                                        </p:attrNameLst>
                                      </p:cBhvr>
                                      <p:to>
                                        <p:strVal val="visible"/>
                                      </p:to>
                                    </p:set>
                                    <p:animEffect transition="in" filter="wipe(down)">
                                      <p:cBhvr>
                                        <p:cTn id="38" dur="500"/>
                                        <p:tgtEl>
                                          <p:spTgt spid="9">
                                            <p:txEl>
                                              <p:pRg st="8" end="8"/>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9">
                                            <p:txEl>
                                              <p:pRg st="9" end="9"/>
                                            </p:txEl>
                                          </p:spTgt>
                                        </p:tgtEl>
                                        <p:attrNameLst>
                                          <p:attrName>style.visibility</p:attrName>
                                        </p:attrNameLst>
                                      </p:cBhvr>
                                      <p:to>
                                        <p:strVal val="visible"/>
                                      </p:to>
                                    </p:set>
                                    <p:animEffect transition="in" filter="wipe(down)">
                                      <p:cBhvr>
                                        <p:cTn id="43" dur="500"/>
                                        <p:tgtEl>
                                          <p:spTgt spid="9">
                                            <p:txEl>
                                              <p:pRg st="9" end="9"/>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9">
                                            <p:txEl>
                                              <p:pRg st="10" end="10"/>
                                            </p:txEl>
                                          </p:spTgt>
                                        </p:tgtEl>
                                        <p:attrNameLst>
                                          <p:attrName>style.visibility</p:attrName>
                                        </p:attrNameLst>
                                      </p:cBhvr>
                                      <p:to>
                                        <p:strVal val="visible"/>
                                      </p:to>
                                    </p:set>
                                    <p:animEffect transition="in" filter="wipe(down)">
                                      <p:cBhvr>
                                        <p:cTn id="48" dur="500"/>
                                        <p:tgtEl>
                                          <p:spTgt spid="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ー 2">
            <a:extLst>
              <a:ext uri="{FF2B5EF4-FFF2-40B4-BE49-F238E27FC236}">
                <a16:creationId xmlns:a16="http://schemas.microsoft.com/office/drawing/2014/main" id="{D535D998-24DA-4F33-968C-F8D8FC1DD514}"/>
              </a:ext>
            </a:extLst>
          </p:cNvPr>
          <p:cNvSpPr txBox="1">
            <a:spLocks/>
          </p:cNvSpPr>
          <p:nvPr/>
        </p:nvSpPr>
        <p:spPr>
          <a:xfrm>
            <a:off x="380225" y="1075497"/>
            <a:ext cx="8552107" cy="4732411"/>
          </a:xfrm>
          <a:prstGeom prst="rect">
            <a:avLst/>
          </a:prstGeom>
        </p:spPr>
        <p:txBody>
          <a:bodyPr>
            <a:normAutofit fontScale="77500" lnSpcReduction="20000"/>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en-US" altLang="ja-JP" dirty="0">
              <a:latin typeface="BIZ UDゴシック" panose="020B0400000000000000" pitchFamily="49" charset="-128"/>
              <a:ea typeface="BIZ UDゴシック" panose="020B0400000000000000" pitchFamily="49" charset="-128"/>
            </a:endParaRPr>
          </a:p>
          <a:p>
            <a:pPr marL="0" indent="0">
              <a:buFont typeface="Wingdings 3" charset="2"/>
              <a:buNone/>
            </a:pPr>
            <a:r>
              <a:rPr lang="ja-JP" altLang="en-US" sz="4500" dirty="0">
                <a:latin typeface="+mn-ea"/>
              </a:rPr>
              <a:t>過誤申し立てのやり方</a:t>
            </a:r>
            <a:endParaRPr lang="en-US" altLang="ja-JP" sz="4500" dirty="0">
              <a:latin typeface="+mn-ea"/>
            </a:endParaRPr>
          </a:p>
          <a:p>
            <a:pPr marL="0" indent="0">
              <a:buFont typeface="Wingdings 3" charset="2"/>
              <a:buNone/>
            </a:pPr>
            <a:endParaRPr lang="en-US" altLang="ja-JP" sz="2800" dirty="0">
              <a:latin typeface="+mn-ea"/>
            </a:endParaRPr>
          </a:p>
          <a:p>
            <a:pPr marL="0" indent="0">
              <a:buFont typeface="Wingdings 3" charset="2"/>
              <a:buNone/>
            </a:pPr>
            <a:r>
              <a:rPr lang="ja-JP" altLang="en-US" sz="2800" dirty="0">
                <a:latin typeface="+mn-ea"/>
              </a:rPr>
              <a:t>那覇市ホームページから「</a:t>
            </a:r>
            <a:r>
              <a:rPr lang="ja-JP" altLang="en-US" sz="2800" b="1" u="sng" dirty="0">
                <a:latin typeface="+mn-ea"/>
              </a:rPr>
              <a:t>過誤申立依頼書</a:t>
            </a:r>
            <a:r>
              <a:rPr lang="ja-JP" altLang="en-US" sz="2800" dirty="0">
                <a:latin typeface="+mn-ea"/>
              </a:rPr>
              <a:t>」をダウンロードし、</a:t>
            </a:r>
            <a:endParaRPr lang="en-US" altLang="ja-JP" sz="2800" dirty="0">
              <a:latin typeface="+mn-ea"/>
            </a:endParaRPr>
          </a:p>
          <a:p>
            <a:pPr marL="0" indent="0">
              <a:buFont typeface="Wingdings 3" charset="2"/>
              <a:buNone/>
            </a:pPr>
            <a:r>
              <a:rPr lang="ja-JP" altLang="en-US" sz="2800" u="sng" dirty="0">
                <a:latin typeface="+mn-ea"/>
              </a:rPr>
              <a:t>記入例をもとに</a:t>
            </a:r>
            <a:r>
              <a:rPr lang="ja-JP" altLang="en-US" sz="2800" dirty="0">
                <a:latin typeface="+mn-ea"/>
              </a:rPr>
              <a:t>必要事項を記載の上、那覇市に提出。（</a:t>
            </a:r>
            <a:r>
              <a:rPr lang="en-US" altLang="ja-JP" sz="2800" dirty="0">
                <a:latin typeface="+mn-ea"/>
              </a:rPr>
              <a:t>FAX</a:t>
            </a:r>
            <a:r>
              <a:rPr lang="ja-JP" altLang="en-US" sz="2800" dirty="0">
                <a:latin typeface="+mn-ea"/>
              </a:rPr>
              <a:t>不可）</a:t>
            </a:r>
            <a:endParaRPr lang="en-US" altLang="ja-JP" sz="2800" dirty="0">
              <a:latin typeface="+mn-ea"/>
            </a:endParaRPr>
          </a:p>
          <a:p>
            <a:pPr marL="0" indent="0">
              <a:buFont typeface="Wingdings 3" charset="2"/>
              <a:buNone/>
            </a:pPr>
            <a:endParaRPr lang="en-US" altLang="ja-JP" sz="2800" dirty="0">
              <a:latin typeface="+mn-ea"/>
            </a:endParaRPr>
          </a:p>
          <a:p>
            <a:pPr marL="0" indent="0">
              <a:buFont typeface="Wingdings 3" charset="2"/>
              <a:buNone/>
            </a:pPr>
            <a:r>
              <a:rPr lang="ja-JP" altLang="en-US" sz="2800" dirty="0">
                <a:latin typeface="+mn-ea"/>
              </a:rPr>
              <a:t>「過誤申立依頼書」を那覇市に</a:t>
            </a:r>
            <a:r>
              <a:rPr lang="ja-JP" altLang="en-US" sz="3600" b="1" u="sng" dirty="0">
                <a:solidFill>
                  <a:srgbClr val="FF0000"/>
                </a:solidFill>
                <a:latin typeface="+mn-ea"/>
              </a:rPr>
              <a:t>提出した月の翌月に再請求</a:t>
            </a:r>
            <a:r>
              <a:rPr lang="ja-JP" altLang="en-US" sz="2800" dirty="0">
                <a:latin typeface="+mn-ea"/>
              </a:rPr>
              <a:t>する。</a:t>
            </a:r>
            <a:endParaRPr lang="en-US" altLang="ja-JP" sz="2800" dirty="0">
              <a:latin typeface="+mn-ea"/>
            </a:endParaRPr>
          </a:p>
          <a:p>
            <a:pPr marL="0" indent="0">
              <a:buFont typeface="Wingdings 3" charset="2"/>
              <a:buNone/>
            </a:pPr>
            <a:r>
              <a:rPr lang="ja-JP" altLang="en-US" sz="2800" dirty="0">
                <a:latin typeface="+mn-ea"/>
              </a:rPr>
              <a:t>この取り扱いについて、他の市町村とは異なる場合がありますので確認お願いします。</a:t>
            </a:r>
            <a:endParaRPr lang="en-US" altLang="ja-JP" sz="2800" dirty="0">
              <a:latin typeface="+mn-ea"/>
            </a:endParaRPr>
          </a:p>
          <a:p>
            <a:pPr marL="0" indent="0">
              <a:buFont typeface="Wingdings 3" charset="2"/>
              <a:buNone/>
            </a:pPr>
            <a:r>
              <a:rPr lang="en-US" altLang="ja-JP" sz="2800" dirty="0">
                <a:latin typeface="+mn-ea"/>
              </a:rPr>
              <a:t>※</a:t>
            </a:r>
            <a:r>
              <a:rPr lang="ja-JP" altLang="en-US" sz="2800" dirty="0">
                <a:latin typeface="+mn-ea"/>
              </a:rPr>
              <a:t>提出した月⇒郵送の場合は、那覇市障がい福祉課に</a:t>
            </a:r>
            <a:r>
              <a:rPr lang="ja-JP" altLang="en-US" sz="2800" b="1" u="sng" dirty="0">
                <a:latin typeface="+mn-ea"/>
              </a:rPr>
              <a:t>届いた日</a:t>
            </a:r>
            <a:r>
              <a:rPr lang="ja-JP" altLang="en-US" sz="2800" dirty="0">
                <a:latin typeface="+mn-ea"/>
              </a:rPr>
              <a:t>となります。消印有効ではありません。</a:t>
            </a:r>
            <a:endParaRPr lang="en-US" altLang="ja-JP" sz="2800" dirty="0">
              <a:latin typeface="+mn-ea"/>
            </a:endParaRPr>
          </a:p>
          <a:p>
            <a:pPr marL="0" indent="0">
              <a:buFont typeface="Wingdings 3" charset="2"/>
              <a:buNone/>
            </a:pPr>
            <a:endParaRPr lang="en-US" altLang="ja-JP" dirty="0">
              <a:latin typeface="BIZ UDゴシック" panose="020B0400000000000000" pitchFamily="49" charset="-128"/>
              <a:ea typeface="BIZ UDゴシック" panose="020B0400000000000000" pitchFamily="49" charset="-128"/>
            </a:endParaRPr>
          </a:p>
          <a:p>
            <a:pPr marL="0" indent="0">
              <a:buFont typeface="Wingdings 3" charset="2"/>
              <a:buNone/>
            </a:pPr>
            <a:endParaRPr lang="en-US" altLang="ja-JP" dirty="0">
              <a:latin typeface="BIZ UDゴシック" panose="020B0400000000000000" pitchFamily="49" charset="-128"/>
              <a:ea typeface="BIZ UDゴシック" panose="020B0400000000000000" pitchFamily="49" charset="-128"/>
            </a:endParaRPr>
          </a:p>
        </p:txBody>
      </p:sp>
      <p:cxnSp>
        <p:nvCxnSpPr>
          <p:cNvPr id="8" name="直線コネクタ 7">
            <a:extLst>
              <a:ext uri="{FF2B5EF4-FFF2-40B4-BE49-F238E27FC236}">
                <a16:creationId xmlns:a16="http://schemas.microsoft.com/office/drawing/2014/main" id="{020953BD-7554-4358-B68C-B4BC1309B2B1}"/>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8DF2118B-4594-45CA-BA33-106835CF7579}"/>
              </a:ext>
            </a:extLst>
          </p:cNvPr>
          <p:cNvSpPr txBox="1"/>
          <p:nvPr/>
        </p:nvSpPr>
        <p:spPr>
          <a:xfrm>
            <a:off x="325361" y="303664"/>
            <a:ext cx="8606971" cy="523220"/>
          </a:xfrm>
          <a:prstGeom prst="rect">
            <a:avLst/>
          </a:prstGeom>
          <a:noFill/>
        </p:spPr>
        <p:txBody>
          <a:bodyPr wrap="square" rtlCol="0">
            <a:spAutoFit/>
          </a:bodyPr>
          <a:lstStyle/>
          <a:p>
            <a:r>
              <a:rPr kumimoji="1" lang="ja-JP" altLang="en-US" sz="2800" dirty="0"/>
              <a:t>５．過誤請求について</a:t>
            </a:r>
          </a:p>
        </p:txBody>
      </p:sp>
      <p:sp>
        <p:nvSpPr>
          <p:cNvPr id="4" name="スライド番号プレースホルダー 3">
            <a:extLst>
              <a:ext uri="{FF2B5EF4-FFF2-40B4-BE49-F238E27FC236}">
                <a16:creationId xmlns:a16="http://schemas.microsoft.com/office/drawing/2014/main" id="{AA7CEDF1-8BFA-466B-8466-E502C8E207F2}"/>
              </a:ext>
            </a:extLst>
          </p:cNvPr>
          <p:cNvSpPr>
            <a:spLocks noGrp="1"/>
          </p:cNvSpPr>
          <p:nvPr>
            <p:ph type="sldNum" sz="quarter" idx="12"/>
          </p:nvPr>
        </p:nvSpPr>
        <p:spPr/>
        <p:txBody>
          <a:bodyPr/>
          <a:lstStyle/>
          <a:p>
            <a:fld id="{9786A3E4-837E-4C9B-B08C-F67D59177844}" type="slidenum">
              <a:rPr kumimoji="1" lang="ja-JP" altLang="en-US" smtClean="0"/>
              <a:t>21</a:t>
            </a:fld>
            <a:endParaRPr kumimoji="1" lang="ja-JP" altLang="en-US"/>
          </a:p>
        </p:txBody>
      </p:sp>
    </p:spTree>
    <p:extLst>
      <p:ext uri="{BB962C8B-B14F-4D97-AF65-F5344CB8AC3E}">
        <p14:creationId xmlns:p14="http://schemas.microsoft.com/office/powerpoint/2010/main" val="14450673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020953BD-7554-4358-B68C-B4BC1309B2B1}"/>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8DF2118B-4594-45CA-BA33-106835CF7579}"/>
              </a:ext>
            </a:extLst>
          </p:cNvPr>
          <p:cNvSpPr txBox="1"/>
          <p:nvPr/>
        </p:nvSpPr>
        <p:spPr>
          <a:xfrm>
            <a:off x="325361" y="303664"/>
            <a:ext cx="8606971" cy="523220"/>
          </a:xfrm>
          <a:prstGeom prst="rect">
            <a:avLst/>
          </a:prstGeom>
          <a:noFill/>
        </p:spPr>
        <p:txBody>
          <a:bodyPr wrap="square" rtlCol="0">
            <a:spAutoFit/>
          </a:bodyPr>
          <a:lstStyle/>
          <a:p>
            <a:r>
              <a:rPr kumimoji="1" lang="ja-JP" altLang="en-US" sz="2800" dirty="0"/>
              <a:t>５．過誤請求について</a:t>
            </a:r>
          </a:p>
        </p:txBody>
      </p:sp>
      <p:sp>
        <p:nvSpPr>
          <p:cNvPr id="4" name="スライド番号プレースホルダー 3">
            <a:extLst>
              <a:ext uri="{FF2B5EF4-FFF2-40B4-BE49-F238E27FC236}">
                <a16:creationId xmlns:a16="http://schemas.microsoft.com/office/drawing/2014/main" id="{AA7CEDF1-8BFA-466B-8466-E502C8E207F2}"/>
              </a:ext>
            </a:extLst>
          </p:cNvPr>
          <p:cNvSpPr>
            <a:spLocks noGrp="1"/>
          </p:cNvSpPr>
          <p:nvPr>
            <p:ph type="sldNum" sz="quarter" idx="12"/>
          </p:nvPr>
        </p:nvSpPr>
        <p:spPr/>
        <p:txBody>
          <a:bodyPr/>
          <a:lstStyle/>
          <a:p>
            <a:fld id="{9786A3E4-837E-4C9B-B08C-F67D59177844}" type="slidenum">
              <a:rPr kumimoji="1" lang="ja-JP" altLang="en-US" smtClean="0"/>
              <a:t>22</a:t>
            </a:fld>
            <a:endParaRPr kumimoji="1" lang="ja-JP" altLang="en-US"/>
          </a:p>
        </p:txBody>
      </p:sp>
      <p:pic>
        <p:nvPicPr>
          <p:cNvPr id="6" name="コンテンツ プレースホルダー 20">
            <a:extLst>
              <a:ext uri="{FF2B5EF4-FFF2-40B4-BE49-F238E27FC236}">
                <a16:creationId xmlns:a16="http://schemas.microsoft.com/office/drawing/2014/main" id="{D9190CFC-738F-47C8-9FB1-0CD13919CA76}"/>
              </a:ext>
            </a:extLst>
          </p:cNvPr>
          <p:cNvPicPr>
            <a:picLocks noChangeAspect="1"/>
          </p:cNvPicPr>
          <p:nvPr/>
        </p:nvPicPr>
        <p:blipFill>
          <a:blip r:embed="rId3"/>
          <a:stretch>
            <a:fillRect/>
          </a:stretch>
        </p:blipFill>
        <p:spPr>
          <a:xfrm>
            <a:off x="718393" y="1086807"/>
            <a:ext cx="8630635" cy="5467520"/>
          </a:xfrm>
          <a:prstGeom prst="rect">
            <a:avLst/>
          </a:prstGeom>
        </p:spPr>
      </p:pic>
    </p:spTree>
    <p:extLst>
      <p:ext uri="{BB962C8B-B14F-4D97-AF65-F5344CB8AC3E}">
        <p14:creationId xmlns:p14="http://schemas.microsoft.com/office/powerpoint/2010/main" val="33981076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314D1D-E96E-460E-A91B-3BC45A299963}"/>
              </a:ext>
            </a:extLst>
          </p:cNvPr>
          <p:cNvSpPr>
            <a:spLocks noGrp="1"/>
          </p:cNvSpPr>
          <p:nvPr>
            <p:ph type="ctrTitle"/>
          </p:nvPr>
        </p:nvSpPr>
        <p:spPr>
          <a:xfrm>
            <a:off x="786064" y="2811379"/>
            <a:ext cx="8855242" cy="914400"/>
          </a:xfrm>
        </p:spPr>
        <p:txBody>
          <a:bodyPr/>
          <a:lstStyle/>
          <a:p>
            <a:pPr algn="l"/>
            <a:r>
              <a:rPr lang="ja-JP" altLang="en-US" sz="4000" dirty="0"/>
              <a:t>６．提出物について</a:t>
            </a:r>
          </a:p>
        </p:txBody>
      </p:sp>
      <p:sp>
        <p:nvSpPr>
          <p:cNvPr id="4" name="スライド番号プレースホルダー 3">
            <a:extLst>
              <a:ext uri="{FF2B5EF4-FFF2-40B4-BE49-F238E27FC236}">
                <a16:creationId xmlns:a16="http://schemas.microsoft.com/office/drawing/2014/main" id="{5496E927-9BC9-428F-ACE5-E4323FAAB472}"/>
              </a:ext>
            </a:extLst>
          </p:cNvPr>
          <p:cNvSpPr>
            <a:spLocks noGrp="1"/>
          </p:cNvSpPr>
          <p:nvPr>
            <p:ph type="sldNum" sz="quarter" idx="12"/>
          </p:nvPr>
        </p:nvSpPr>
        <p:spPr/>
        <p:txBody>
          <a:bodyPr/>
          <a:lstStyle/>
          <a:p>
            <a:fld id="{9786A3E4-837E-4C9B-B08C-F67D59177844}" type="slidenum">
              <a:rPr kumimoji="1" lang="ja-JP" altLang="en-US" smtClean="0"/>
              <a:t>23</a:t>
            </a:fld>
            <a:endParaRPr kumimoji="1" lang="ja-JP" altLang="en-US"/>
          </a:p>
        </p:txBody>
      </p:sp>
    </p:spTree>
    <p:extLst>
      <p:ext uri="{BB962C8B-B14F-4D97-AF65-F5344CB8AC3E}">
        <p14:creationId xmlns:p14="http://schemas.microsoft.com/office/powerpoint/2010/main" val="231022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020953BD-7554-4358-B68C-B4BC1309B2B1}"/>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8DF2118B-4594-45CA-BA33-106835CF7579}"/>
              </a:ext>
            </a:extLst>
          </p:cNvPr>
          <p:cNvSpPr txBox="1"/>
          <p:nvPr/>
        </p:nvSpPr>
        <p:spPr>
          <a:xfrm>
            <a:off x="325361" y="303664"/>
            <a:ext cx="8606971" cy="523220"/>
          </a:xfrm>
          <a:prstGeom prst="rect">
            <a:avLst/>
          </a:prstGeom>
          <a:noFill/>
        </p:spPr>
        <p:txBody>
          <a:bodyPr wrap="square" rtlCol="0">
            <a:spAutoFit/>
          </a:bodyPr>
          <a:lstStyle/>
          <a:p>
            <a:r>
              <a:rPr kumimoji="1" lang="ja-JP" altLang="en-US" sz="2800" dirty="0"/>
              <a:t>６．提出物について</a:t>
            </a:r>
          </a:p>
        </p:txBody>
      </p:sp>
      <p:sp>
        <p:nvSpPr>
          <p:cNvPr id="4" name="スライド番号プレースホルダー 3">
            <a:extLst>
              <a:ext uri="{FF2B5EF4-FFF2-40B4-BE49-F238E27FC236}">
                <a16:creationId xmlns:a16="http://schemas.microsoft.com/office/drawing/2014/main" id="{AA7CEDF1-8BFA-466B-8466-E502C8E207F2}"/>
              </a:ext>
            </a:extLst>
          </p:cNvPr>
          <p:cNvSpPr>
            <a:spLocks noGrp="1"/>
          </p:cNvSpPr>
          <p:nvPr>
            <p:ph type="sldNum" sz="quarter" idx="12"/>
          </p:nvPr>
        </p:nvSpPr>
        <p:spPr/>
        <p:txBody>
          <a:bodyPr/>
          <a:lstStyle/>
          <a:p>
            <a:fld id="{9786A3E4-837E-4C9B-B08C-F67D59177844}" type="slidenum">
              <a:rPr kumimoji="1" lang="ja-JP" altLang="en-US" smtClean="0"/>
              <a:t>24</a:t>
            </a:fld>
            <a:endParaRPr kumimoji="1" lang="ja-JP" altLang="en-US"/>
          </a:p>
        </p:txBody>
      </p:sp>
      <p:sp>
        <p:nvSpPr>
          <p:cNvPr id="7" name="コンテンツ プレースホルダー 2">
            <a:extLst>
              <a:ext uri="{FF2B5EF4-FFF2-40B4-BE49-F238E27FC236}">
                <a16:creationId xmlns:a16="http://schemas.microsoft.com/office/drawing/2014/main" id="{92C08C43-1133-45B3-BF9A-EA22632C8A34}"/>
              </a:ext>
            </a:extLst>
          </p:cNvPr>
          <p:cNvSpPr txBox="1">
            <a:spLocks/>
          </p:cNvSpPr>
          <p:nvPr/>
        </p:nvSpPr>
        <p:spPr>
          <a:xfrm>
            <a:off x="916018" y="1248063"/>
            <a:ext cx="9463224" cy="5158421"/>
          </a:xfrm>
          <a:prstGeom prst="rect">
            <a:avLst/>
          </a:prstGeom>
        </p:spPr>
        <p:txBody>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r>
              <a:rPr lang="ja-JP" altLang="en-US" b="1" dirty="0"/>
              <a:t>（１）契約内容報告書の提出について</a:t>
            </a:r>
            <a:endParaRPr lang="en-US" altLang="ja-JP" b="1" dirty="0"/>
          </a:p>
          <a:p>
            <a:pPr marL="0" indent="0">
              <a:buFont typeface="Wingdings 3" charset="2"/>
              <a:buNone/>
            </a:pPr>
            <a:r>
              <a:rPr lang="ja-JP" altLang="en-US" dirty="0"/>
              <a:t>令和８年２月より、那覇市へのサービス提供事業所による契約内容報告書（開始・終了）の提出が不要になりました。</a:t>
            </a:r>
            <a:endParaRPr lang="en-US" altLang="ja-JP" dirty="0"/>
          </a:p>
          <a:p>
            <a:pPr marL="0" indent="0">
              <a:buFont typeface="Wingdings 3" charset="2"/>
              <a:buNone/>
            </a:pPr>
            <a:r>
              <a:rPr lang="en-US" altLang="ja-JP" dirty="0"/>
              <a:t>※</a:t>
            </a:r>
            <a:r>
              <a:rPr lang="ja-JP" altLang="en-US" dirty="0"/>
              <a:t>計画相談事業所の提出は従来どおり必要です</a:t>
            </a:r>
            <a:endParaRPr lang="en-US" altLang="ja-JP" dirty="0"/>
          </a:p>
          <a:p>
            <a:pPr marL="0" indent="0">
              <a:buFont typeface="Wingdings 3" charset="2"/>
              <a:buNone/>
            </a:pPr>
            <a:r>
              <a:rPr lang="en-US" altLang="ja-JP" dirty="0"/>
              <a:t>※</a:t>
            </a:r>
            <a:r>
              <a:rPr lang="ja-JP" altLang="en-US" dirty="0"/>
              <a:t>市町村によっては提出が必要になる場合があります</a:t>
            </a:r>
            <a:endParaRPr lang="en-US" altLang="ja-JP" dirty="0"/>
          </a:p>
          <a:p>
            <a:pPr marL="0" indent="0">
              <a:buFont typeface="Wingdings 3" charset="2"/>
              <a:buNone/>
            </a:pPr>
            <a:r>
              <a:rPr lang="en-US" altLang="ja-JP" dirty="0"/>
              <a:t>【</a:t>
            </a:r>
            <a:r>
              <a:rPr lang="ja-JP" altLang="en-US" dirty="0"/>
              <a:t>その他提出不要書類</a:t>
            </a:r>
            <a:r>
              <a:rPr lang="en-US" altLang="ja-JP" dirty="0"/>
              <a:t>】</a:t>
            </a:r>
          </a:p>
          <a:p>
            <a:pPr marL="0" indent="0">
              <a:buFont typeface="Wingdings 3" charset="2"/>
              <a:buNone/>
            </a:pPr>
            <a:r>
              <a:rPr lang="ja-JP" altLang="en-US" dirty="0"/>
              <a:t>　・施設外就労実績報告</a:t>
            </a:r>
            <a:endParaRPr lang="en-US" altLang="ja-JP" dirty="0"/>
          </a:p>
          <a:p>
            <a:pPr marL="0" indent="0">
              <a:buFont typeface="Wingdings 3" charset="2"/>
              <a:buNone/>
            </a:pPr>
            <a:r>
              <a:rPr lang="ja-JP" altLang="en-US" dirty="0"/>
              <a:t>　・複数児童用の上限管理結果票（国保連への提出は電子で行う必要があります）</a:t>
            </a:r>
            <a:endParaRPr lang="en-US" altLang="ja-JP" dirty="0"/>
          </a:p>
          <a:p>
            <a:pPr marL="0" indent="0">
              <a:buFont typeface="Wingdings 3" charset="2"/>
              <a:buNone/>
            </a:pPr>
            <a:endParaRPr lang="en-US" altLang="ja-JP" dirty="0"/>
          </a:p>
          <a:p>
            <a:pPr marL="0" indent="0">
              <a:buFont typeface="Wingdings 3" charset="2"/>
              <a:buNone/>
            </a:pPr>
            <a:r>
              <a:rPr lang="ja-JP" altLang="en-US" dirty="0"/>
              <a:t>（２）計画相談支援費に係る提出物について</a:t>
            </a:r>
            <a:endParaRPr lang="en-US" altLang="ja-JP" dirty="0"/>
          </a:p>
          <a:p>
            <a:pPr marL="0" indent="0">
              <a:buFont typeface="Wingdings 3" charset="2"/>
              <a:buNone/>
            </a:pPr>
            <a:r>
              <a:rPr lang="ja-JP" altLang="en-US" dirty="0"/>
              <a:t>モニタリング報告書や計画書は請求月の</a:t>
            </a:r>
            <a:r>
              <a:rPr lang="en-US" altLang="ja-JP" dirty="0"/>
              <a:t>10</a:t>
            </a:r>
            <a:r>
              <a:rPr lang="ja-JP" altLang="en-US" dirty="0"/>
              <a:t>日までに提出してください</a:t>
            </a:r>
            <a:endParaRPr lang="en-US" altLang="ja-JP" dirty="0"/>
          </a:p>
          <a:p>
            <a:pPr marL="0" indent="0">
              <a:buFont typeface="Wingdings 3" charset="2"/>
              <a:buNone/>
            </a:pPr>
            <a:r>
              <a:rPr lang="en-US" altLang="ja-JP" u="sng" dirty="0"/>
              <a:t>※</a:t>
            </a:r>
            <a:r>
              <a:rPr lang="ja-JP" altLang="en-US" u="sng" dirty="0"/>
              <a:t>提出遅れが続く場合は、返戻とさせていただきますのでご了承ください</a:t>
            </a:r>
            <a:endParaRPr lang="en-US" altLang="ja-JP" u="sng" dirty="0"/>
          </a:p>
        </p:txBody>
      </p:sp>
    </p:spTree>
    <p:extLst>
      <p:ext uri="{BB962C8B-B14F-4D97-AF65-F5344CB8AC3E}">
        <p14:creationId xmlns:p14="http://schemas.microsoft.com/office/powerpoint/2010/main" val="2943341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020953BD-7554-4358-B68C-B4BC1309B2B1}"/>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8DF2118B-4594-45CA-BA33-106835CF7579}"/>
              </a:ext>
            </a:extLst>
          </p:cNvPr>
          <p:cNvSpPr txBox="1"/>
          <p:nvPr/>
        </p:nvSpPr>
        <p:spPr>
          <a:xfrm>
            <a:off x="325361" y="303664"/>
            <a:ext cx="8606971" cy="523220"/>
          </a:xfrm>
          <a:prstGeom prst="rect">
            <a:avLst/>
          </a:prstGeom>
          <a:noFill/>
        </p:spPr>
        <p:txBody>
          <a:bodyPr wrap="square" rtlCol="0">
            <a:spAutoFit/>
          </a:bodyPr>
          <a:lstStyle/>
          <a:p>
            <a:r>
              <a:rPr kumimoji="1" lang="ja-JP" altLang="en-US" sz="2800" dirty="0"/>
              <a:t>７．おわりに</a:t>
            </a:r>
          </a:p>
        </p:txBody>
      </p:sp>
      <p:sp>
        <p:nvSpPr>
          <p:cNvPr id="4" name="スライド番号プレースホルダー 3">
            <a:extLst>
              <a:ext uri="{FF2B5EF4-FFF2-40B4-BE49-F238E27FC236}">
                <a16:creationId xmlns:a16="http://schemas.microsoft.com/office/drawing/2014/main" id="{AA7CEDF1-8BFA-466B-8466-E502C8E207F2}"/>
              </a:ext>
            </a:extLst>
          </p:cNvPr>
          <p:cNvSpPr>
            <a:spLocks noGrp="1"/>
          </p:cNvSpPr>
          <p:nvPr>
            <p:ph type="sldNum" sz="quarter" idx="12"/>
          </p:nvPr>
        </p:nvSpPr>
        <p:spPr/>
        <p:txBody>
          <a:bodyPr/>
          <a:lstStyle/>
          <a:p>
            <a:fld id="{9786A3E4-837E-4C9B-B08C-F67D59177844}" type="slidenum">
              <a:rPr kumimoji="1" lang="ja-JP" altLang="en-US" smtClean="0"/>
              <a:t>25</a:t>
            </a:fld>
            <a:endParaRPr kumimoji="1" lang="ja-JP" altLang="en-US"/>
          </a:p>
        </p:txBody>
      </p:sp>
      <p:sp>
        <p:nvSpPr>
          <p:cNvPr id="6" name="コンテンツ プレースホルダー 2">
            <a:extLst>
              <a:ext uri="{FF2B5EF4-FFF2-40B4-BE49-F238E27FC236}">
                <a16:creationId xmlns:a16="http://schemas.microsoft.com/office/drawing/2014/main" id="{35996E3B-1786-44F7-8735-F6B9C25683F3}"/>
              </a:ext>
            </a:extLst>
          </p:cNvPr>
          <p:cNvSpPr txBox="1">
            <a:spLocks/>
          </p:cNvSpPr>
          <p:nvPr/>
        </p:nvSpPr>
        <p:spPr>
          <a:xfrm>
            <a:off x="1022427" y="1507635"/>
            <a:ext cx="7212837" cy="3830957"/>
          </a:xfrm>
          <a:prstGeom prst="rect">
            <a:avLst/>
          </a:prstGeom>
        </p:spPr>
        <p:txBody>
          <a:bodyPr>
            <a:normAutofit fontScale="85000" lnSpcReduction="20000"/>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lnSpc>
                <a:spcPct val="170000"/>
              </a:lnSpc>
              <a:spcBef>
                <a:spcPts val="0"/>
              </a:spcBef>
              <a:buFont typeface="Wingdings 3" charset="2"/>
              <a:buNone/>
            </a:pPr>
            <a:r>
              <a:rPr lang="ja-JP" altLang="en-US">
                <a:latin typeface="BIZ UDゴシック" panose="020B0400000000000000" pitchFamily="49" charset="-128"/>
                <a:ea typeface="BIZ UDゴシック" panose="020B0400000000000000" pitchFamily="49" charset="-128"/>
              </a:rPr>
              <a:t> 例年、新年度に入る４・５月頃は、請求の仕方に関する問い合わせや請求エラーが多い状況にあります。本日、お話しした内容も参考として、請求業務の引継ぎや実務に携わっていただければ幸いです。</a:t>
            </a:r>
            <a:endParaRPr lang="en-US" altLang="ja-JP">
              <a:latin typeface="BIZ UDゴシック" panose="020B0400000000000000" pitchFamily="49" charset="-128"/>
              <a:ea typeface="BIZ UDゴシック" panose="020B0400000000000000" pitchFamily="49" charset="-128"/>
            </a:endParaRPr>
          </a:p>
          <a:p>
            <a:pPr marL="0" indent="0">
              <a:lnSpc>
                <a:spcPct val="170000"/>
              </a:lnSpc>
              <a:spcBef>
                <a:spcPts val="0"/>
              </a:spcBef>
              <a:buFont typeface="Wingdings 3" charset="2"/>
              <a:buNone/>
            </a:pPr>
            <a:r>
              <a:rPr lang="ja-JP" altLang="en-US">
                <a:latin typeface="BIZ UDゴシック" panose="020B0400000000000000" pitchFamily="49" charset="-128"/>
                <a:ea typeface="BIZ UDゴシック" panose="020B0400000000000000" pitchFamily="49" charset="-128"/>
              </a:rPr>
              <a:t> また、毎月</a:t>
            </a:r>
            <a:r>
              <a:rPr lang="en-US" altLang="ja-JP">
                <a:latin typeface="BIZ UDゴシック" panose="020B0400000000000000" pitchFamily="49" charset="-128"/>
                <a:ea typeface="BIZ UDゴシック" panose="020B0400000000000000" pitchFamily="49" charset="-128"/>
              </a:rPr>
              <a:t>1</a:t>
            </a:r>
            <a:r>
              <a:rPr lang="ja-JP" altLang="en-US">
                <a:latin typeface="BIZ UDゴシック" panose="020B0400000000000000" pitchFamily="49" charset="-128"/>
                <a:ea typeface="BIZ UDゴシック" panose="020B0400000000000000" pitchFamily="49" charset="-128"/>
              </a:rPr>
              <a:t>日～</a:t>
            </a:r>
            <a:r>
              <a:rPr lang="en-US" altLang="ja-JP">
                <a:latin typeface="BIZ UDゴシック" panose="020B0400000000000000" pitchFamily="49" charset="-128"/>
                <a:ea typeface="BIZ UDゴシック" panose="020B0400000000000000" pitchFamily="49" charset="-128"/>
              </a:rPr>
              <a:t>10</a:t>
            </a:r>
            <a:r>
              <a:rPr lang="ja-JP" altLang="en-US">
                <a:latin typeface="BIZ UDゴシック" panose="020B0400000000000000" pitchFamily="49" charset="-128"/>
                <a:ea typeface="BIZ UDゴシック" panose="020B0400000000000000" pitchFamily="49" charset="-128"/>
              </a:rPr>
              <a:t>日頃は、一次審査によるエラーに関することや支給決定情報の確認のお電話で大変込み合います。なるべく早めに回答できるよう心がけていますが、担当への進捗の確認やエラーの対処を調べるのに時間がかかってしまう場合があります。そのため、ほとんどのお問い合わせが折り返しになり、こちらのタイミングでの返答になってしまいます。</a:t>
            </a:r>
            <a:endParaRPr lang="en-US" altLang="ja-JP">
              <a:latin typeface="BIZ UDゴシック" panose="020B0400000000000000" pitchFamily="49" charset="-128"/>
              <a:ea typeface="BIZ UDゴシック" panose="020B0400000000000000" pitchFamily="49" charset="-128"/>
            </a:endParaRPr>
          </a:p>
          <a:p>
            <a:pPr marL="0" indent="0">
              <a:lnSpc>
                <a:spcPct val="170000"/>
              </a:lnSpc>
              <a:spcBef>
                <a:spcPts val="0"/>
              </a:spcBef>
              <a:buFont typeface="Wingdings 3" charset="2"/>
              <a:buNone/>
            </a:pPr>
            <a:r>
              <a:rPr lang="ja-JP" altLang="en-US">
                <a:latin typeface="BIZ UDゴシック" panose="020B0400000000000000" pitchFamily="49" charset="-128"/>
                <a:ea typeface="BIZ UDゴシック" panose="020B0400000000000000" pitchFamily="49" charset="-128"/>
              </a:rPr>
              <a:t>大変申し訳ございません。。ご了承ください。</a:t>
            </a:r>
            <a:endParaRPr lang="en-US" altLang="ja-JP">
              <a:latin typeface="BIZ UDゴシック" panose="020B0400000000000000" pitchFamily="49" charset="-128"/>
              <a:ea typeface="BIZ UDゴシック" panose="020B0400000000000000" pitchFamily="49" charset="-128"/>
            </a:endParaRPr>
          </a:p>
          <a:p>
            <a:pPr marL="0" indent="0">
              <a:lnSpc>
                <a:spcPct val="170000"/>
              </a:lnSpc>
              <a:spcBef>
                <a:spcPts val="0"/>
              </a:spcBef>
              <a:buFont typeface="Wingdings 3" charset="2"/>
              <a:buNone/>
            </a:pPr>
            <a:r>
              <a:rPr lang="ja-JP" altLang="en-US">
                <a:latin typeface="BIZ UDゴシック" panose="020B0400000000000000" pitchFamily="49" charset="-128"/>
                <a:ea typeface="BIZ UDゴシック" panose="020B0400000000000000" pitchFamily="49" charset="-128"/>
              </a:rPr>
              <a:t>　今後とも、本市の障害福祉サービス事業へのご理解とご協力のほどよろしくお願いします。</a:t>
            </a:r>
            <a:endParaRPr lang="en-US" altLang="ja-JP"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222331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down)">
                                      <p:cBhvr>
                                        <p:cTn id="15" dur="500"/>
                                        <p:tgtEl>
                                          <p:spTgt spid="6">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Effect transition="in" filter="wipe(down)">
                                      <p:cBhvr>
                                        <p:cTn id="20"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314D1D-E96E-460E-A91B-3BC45A299963}"/>
              </a:ext>
            </a:extLst>
          </p:cNvPr>
          <p:cNvSpPr>
            <a:spLocks noGrp="1"/>
          </p:cNvSpPr>
          <p:nvPr>
            <p:ph type="ctrTitle"/>
          </p:nvPr>
        </p:nvSpPr>
        <p:spPr>
          <a:xfrm>
            <a:off x="2133601" y="3019926"/>
            <a:ext cx="5951622" cy="818147"/>
          </a:xfrm>
        </p:spPr>
        <p:txBody>
          <a:bodyPr/>
          <a:lstStyle/>
          <a:p>
            <a:pPr algn="l"/>
            <a:r>
              <a:rPr lang="ja-JP" altLang="en-US" sz="4000" dirty="0"/>
              <a:t>１．請求審査の流れ</a:t>
            </a:r>
          </a:p>
        </p:txBody>
      </p:sp>
      <p:sp>
        <p:nvSpPr>
          <p:cNvPr id="4" name="スライド番号プレースホルダー 3">
            <a:extLst>
              <a:ext uri="{FF2B5EF4-FFF2-40B4-BE49-F238E27FC236}">
                <a16:creationId xmlns:a16="http://schemas.microsoft.com/office/drawing/2014/main" id="{5496E927-9BC9-428F-ACE5-E4323FAAB472}"/>
              </a:ext>
            </a:extLst>
          </p:cNvPr>
          <p:cNvSpPr>
            <a:spLocks noGrp="1"/>
          </p:cNvSpPr>
          <p:nvPr>
            <p:ph type="sldNum" sz="quarter" idx="12"/>
          </p:nvPr>
        </p:nvSpPr>
        <p:spPr/>
        <p:txBody>
          <a:bodyPr/>
          <a:lstStyle/>
          <a:p>
            <a:fld id="{9786A3E4-837E-4C9B-B08C-F67D59177844}" type="slidenum">
              <a:rPr kumimoji="1" lang="ja-JP" altLang="en-US" smtClean="0"/>
              <a:t>3</a:t>
            </a:fld>
            <a:endParaRPr kumimoji="1" lang="ja-JP" altLang="en-US"/>
          </a:p>
        </p:txBody>
      </p:sp>
    </p:spTree>
    <p:extLst>
      <p:ext uri="{BB962C8B-B14F-4D97-AF65-F5344CB8AC3E}">
        <p14:creationId xmlns:p14="http://schemas.microsoft.com/office/powerpoint/2010/main" val="584164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4081CA3B-347D-4E25-8767-B847D2891F5C}"/>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0AE69A71-D9A3-446C-B5F4-9A2FD4825F03}"/>
              </a:ext>
            </a:extLst>
          </p:cNvPr>
          <p:cNvSpPr txBox="1"/>
          <p:nvPr/>
        </p:nvSpPr>
        <p:spPr>
          <a:xfrm>
            <a:off x="342900" y="338799"/>
            <a:ext cx="8606971" cy="1077218"/>
          </a:xfrm>
          <a:prstGeom prst="rect">
            <a:avLst/>
          </a:prstGeom>
          <a:noFill/>
        </p:spPr>
        <p:txBody>
          <a:bodyPr wrap="square" rtlCol="0">
            <a:spAutoFit/>
          </a:bodyPr>
          <a:lstStyle/>
          <a:p>
            <a:r>
              <a:rPr kumimoji="1" lang="ja-JP" altLang="en-US" sz="3200" dirty="0"/>
              <a:t>１．請求審査の流れ</a:t>
            </a:r>
          </a:p>
          <a:p>
            <a:endParaRPr kumimoji="1" lang="ja-JP" altLang="en-US" sz="3200" dirty="0"/>
          </a:p>
        </p:txBody>
      </p:sp>
      <p:sp>
        <p:nvSpPr>
          <p:cNvPr id="2" name="スライド番号プレースホルダー 1">
            <a:extLst>
              <a:ext uri="{FF2B5EF4-FFF2-40B4-BE49-F238E27FC236}">
                <a16:creationId xmlns:a16="http://schemas.microsoft.com/office/drawing/2014/main" id="{6A3CC520-E840-401C-A031-042153F985F4}"/>
              </a:ext>
            </a:extLst>
          </p:cNvPr>
          <p:cNvSpPr>
            <a:spLocks noGrp="1"/>
          </p:cNvSpPr>
          <p:nvPr>
            <p:ph type="sldNum" sz="quarter" idx="12"/>
          </p:nvPr>
        </p:nvSpPr>
        <p:spPr/>
        <p:txBody>
          <a:bodyPr/>
          <a:lstStyle/>
          <a:p>
            <a:fld id="{9786A3E4-837E-4C9B-B08C-F67D59177844}" type="slidenum">
              <a:rPr kumimoji="1" lang="ja-JP" altLang="en-US" smtClean="0"/>
              <a:t>4</a:t>
            </a:fld>
            <a:endParaRPr kumimoji="1" lang="ja-JP" altLang="en-US"/>
          </a:p>
        </p:txBody>
      </p:sp>
      <p:pic>
        <p:nvPicPr>
          <p:cNvPr id="9" name="コンテンツ プレースホルダー 3">
            <a:extLst>
              <a:ext uri="{FF2B5EF4-FFF2-40B4-BE49-F238E27FC236}">
                <a16:creationId xmlns:a16="http://schemas.microsoft.com/office/drawing/2014/main" id="{FFB06E44-A423-4D22-A520-186BAEC61935}"/>
              </a:ext>
            </a:extLst>
          </p:cNvPr>
          <p:cNvPicPr>
            <a:picLocks noChangeAspect="1"/>
          </p:cNvPicPr>
          <p:nvPr/>
        </p:nvPicPr>
        <p:blipFill>
          <a:blip r:embed="rId3"/>
          <a:stretch>
            <a:fillRect/>
          </a:stretch>
        </p:blipFill>
        <p:spPr>
          <a:xfrm>
            <a:off x="4040170" y="4269206"/>
            <a:ext cx="1745578" cy="1546431"/>
          </a:xfrm>
          <a:prstGeom prst="rect">
            <a:avLst/>
          </a:prstGeom>
        </p:spPr>
      </p:pic>
      <p:pic>
        <p:nvPicPr>
          <p:cNvPr id="12" name="図 11">
            <a:extLst>
              <a:ext uri="{FF2B5EF4-FFF2-40B4-BE49-F238E27FC236}">
                <a16:creationId xmlns:a16="http://schemas.microsoft.com/office/drawing/2014/main" id="{AF4363A3-5886-464E-B836-109AB7A696D5}"/>
              </a:ext>
            </a:extLst>
          </p:cNvPr>
          <p:cNvPicPr>
            <a:picLocks noChangeAspect="1"/>
          </p:cNvPicPr>
          <p:nvPr/>
        </p:nvPicPr>
        <p:blipFill>
          <a:blip r:embed="rId4"/>
          <a:stretch>
            <a:fillRect/>
          </a:stretch>
        </p:blipFill>
        <p:spPr>
          <a:xfrm>
            <a:off x="6495953" y="1978590"/>
            <a:ext cx="1771156" cy="1348007"/>
          </a:xfrm>
          <a:prstGeom prst="rect">
            <a:avLst/>
          </a:prstGeom>
        </p:spPr>
      </p:pic>
      <p:pic>
        <p:nvPicPr>
          <p:cNvPr id="13" name="図 12">
            <a:extLst>
              <a:ext uri="{FF2B5EF4-FFF2-40B4-BE49-F238E27FC236}">
                <a16:creationId xmlns:a16="http://schemas.microsoft.com/office/drawing/2014/main" id="{37A2B337-9A38-4D01-A499-FCFDAFC6A353}"/>
              </a:ext>
            </a:extLst>
          </p:cNvPr>
          <p:cNvPicPr>
            <a:picLocks noChangeAspect="1"/>
          </p:cNvPicPr>
          <p:nvPr/>
        </p:nvPicPr>
        <p:blipFill>
          <a:blip r:embed="rId5"/>
          <a:stretch>
            <a:fillRect/>
          </a:stretch>
        </p:blipFill>
        <p:spPr>
          <a:xfrm>
            <a:off x="956428" y="1866314"/>
            <a:ext cx="2425994" cy="1449897"/>
          </a:xfrm>
          <a:prstGeom prst="rect">
            <a:avLst/>
          </a:prstGeom>
        </p:spPr>
      </p:pic>
      <p:sp>
        <p:nvSpPr>
          <p:cNvPr id="14" name="テキスト ボックス 13">
            <a:extLst>
              <a:ext uri="{FF2B5EF4-FFF2-40B4-BE49-F238E27FC236}">
                <a16:creationId xmlns:a16="http://schemas.microsoft.com/office/drawing/2014/main" id="{5BD299C1-CC90-4B7B-BEFD-C113D326537C}"/>
              </a:ext>
            </a:extLst>
          </p:cNvPr>
          <p:cNvSpPr txBox="1"/>
          <p:nvPr/>
        </p:nvSpPr>
        <p:spPr>
          <a:xfrm>
            <a:off x="1682457" y="1415452"/>
            <a:ext cx="977503" cy="400110"/>
          </a:xfrm>
          <a:prstGeom prst="rect">
            <a:avLst/>
          </a:prstGeom>
          <a:noFill/>
        </p:spPr>
        <p:txBody>
          <a:bodyPr wrap="square" rtlCol="0">
            <a:spAutoFit/>
          </a:bodyPr>
          <a:lstStyle/>
          <a:p>
            <a:r>
              <a:rPr lang="ja-JP" altLang="en-US" sz="2000" b="1" dirty="0"/>
              <a:t>事業所</a:t>
            </a:r>
          </a:p>
        </p:txBody>
      </p:sp>
      <p:sp>
        <p:nvSpPr>
          <p:cNvPr id="15" name="テキスト ボックス 14">
            <a:extLst>
              <a:ext uri="{FF2B5EF4-FFF2-40B4-BE49-F238E27FC236}">
                <a16:creationId xmlns:a16="http://schemas.microsoft.com/office/drawing/2014/main" id="{DF8442EB-DE10-46BA-B536-0F2D88B33ABF}"/>
              </a:ext>
            </a:extLst>
          </p:cNvPr>
          <p:cNvSpPr txBox="1"/>
          <p:nvPr/>
        </p:nvSpPr>
        <p:spPr>
          <a:xfrm>
            <a:off x="6615385" y="1471683"/>
            <a:ext cx="1532292" cy="400110"/>
          </a:xfrm>
          <a:prstGeom prst="rect">
            <a:avLst/>
          </a:prstGeom>
          <a:noFill/>
        </p:spPr>
        <p:txBody>
          <a:bodyPr wrap="square" rtlCol="0">
            <a:spAutoFit/>
          </a:bodyPr>
          <a:lstStyle/>
          <a:p>
            <a:r>
              <a:rPr lang="ja-JP" altLang="en-US" sz="2000" b="1" dirty="0"/>
              <a:t>国保連合会</a:t>
            </a:r>
          </a:p>
        </p:txBody>
      </p:sp>
      <p:sp>
        <p:nvSpPr>
          <p:cNvPr id="16" name="テキスト ボックス 15">
            <a:extLst>
              <a:ext uri="{FF2B5EF4-FFF2-40B4-BE49-F238E27FC236}">
                <a16:creationId xmlns:a16="http://schemas.microsoft.com/office/drawing/2014/main" id="{633D8FA7-2957-4721-A314-5A9C86717A98}"/>
              </a:ext>
            </a:extLst>
          </p:cNvPr>
          <p:cNvSpPr txBox="1"/>
          <p:nvPr/>
        </p:nvSpPr>
        <p:spPr>
          <a:xfrm>
            <a:off x="4426217" y="3660570"/>
            <a:ext cx="998605" cy="400110"/>
          </a:xfrm>
          <a:prstGeom prst="rect">
            <a:avLst/>
          </a:prstGeom>
          <a:noFill/>
        </p:spPr>
        <p:txBody>
          <a:bodyPr wrap="square" rtlCol="0">
            <a:spAutoFit/>
          </a:bodyPr>
          <a:lstStyle/>
          <a:p>
            <a:r>
              <a:rPr lang="ja-JP" altLang="en-US" sz="2000" b="1" dirty="0"/>
              <a:t>那覇市</a:t>
            </a:r>
          </a:p>
        </p:txBody>
      </p:sp>
      <p:sp>
        <p:nvSpPr>
          <p:cNvPr id="17" name="矢印: 右 16">
            <a:extLst>
              <a:ext uri="{FF2B5EF4-FFF2-40B4-BE49-F238E27FC236}">
                <a16:creationId xmlns:a16="http://schemas.microsoft.com/office/drawing/2014/main" id="{6CC0E805-796D-471D-9EA1-8F7F4D6D594A}"/>
              </a:ext>
            </a:extLst>
          </p:cNvPr>
          <p:cNvSpPr/>
          <p:nvPr/>
        </p:nvSpPr>
        <p:spPr>
          <a:xfrm>
            <a:off x="3936847" y="2125963"/>
            <a:ext cx="1771156" cy="2248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8" name="矢印: 右 17">
            <a:extLst>
              <a:ext uri="{FF2B5EF4-FFF2-40B4-BE49-F238E27FC236}">
                <a16:creationId xmlns:a16="http://schemas.microsoft.com/office/drawing/2014/main" id="{0903EFE4-A235-4CAF-A7B5-0AE498D57AD9}"/>
              </a:ext>
            </a:extLst>
          </p:cNvPr>
          <p:cNvSpPr/>
          <p:nvPr/>
        </p:nvSpPr>
        <p:spPr>
          <a:xfrm rot="10800000">
            <a:off x="3936847" y="2591150"/>
            <a:ext cx="1691008" cy="2212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9" name="テキスト ボックス 18">
            <a:extLst>
              <a:ext uri="{FF2B5EF4-FFF2-40B4-BE49-F238E27FC236}">
                <a16:creationId xmlns:a16="http://schemas.microsoft.com/office/drawing/2014/main" id="{79D39AE9-6716-4ACC-9E7A-C69D1211BA53}"/>
              </a:ext>
            </a:extLst>
          </p:cNvPr>
          <p:cNvSpPr txBox="1"/>
          <p:nvPr/>
        </p:nvSpPr>
        <p:spPr>
          <a:xfrm>
            <a:off x="3766921" y="1720119"/>
            <a:ext cx="1860934" cy="338554"/>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①請求データ送信</a:t>
            </a:r>
          </a:p>
        </p:txBody>
      </p:sp>
      <p:sp>
        <p:nvSpPr>
          <p:cNvPr id="20" name="テキスト ボックス 19">
            <a:extLst>
              <a:ext uri="{FF2B5EF4-FFF2-40B4-BE49-F238E27FC236}">
                <a16:creationId xmlns:a16="http://schemas.microsoft.com/office/drawing/2014/main" id="{291C0B6C-B545-4426-B2DE-C0C5F869E88C}"/>
              </a:ext>
            </a:extLst>
          </p:cNvPr>
          <p:cNvSpPr txBox="1"/>
          <p:nvPr/>
        </p:nvSpPr>
        <p:spPr>
          <a:xfrm>
            <a:off x="3459558" y="2926019"/>
            <a:ext cx="3203075" cy="338554"/>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②仮審査（一次審査）結果送信</a:t>
            </a:r>
          </a:p>
        </p:txBody>
      </p:sp>
      <p:sp>
        <p:nvSpPr>
          <p:cNvPr id="21" name="矢印: 右 20">
            <a:extLst>
              <a:ext uri="{FF2B5EF4-FFF2-40B4-BE49-F238E27FC236}">
                <a16:creationId xmlns:a16="http://schemas.microsoft.com/office/drawing/2014/main" id="{7E982A04-0270-4473-BDFD-3CB4097B30B0}"/>
              </a:ext>
            </a:extLst>
          </p:cNvPr>
          <p:cNvSpPr/>
          <p:nvPr/>
        </p:nvSpPr>
        <p:spPr>
          <a:xfrm rot="8123705">
            <a:off x="5997368" y="4079201"/>
            <a:ext cx="1353632" cy="3028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22" name="矢印: 右 21">
            <a:extLst>
              <a:ext uri="{FF2B5EF4-FFF2-40B4-BE49-F238E27FC236}">
                <a16:creationId xmlns:a16="http://schemas.microsoft.com/office/drawing/2014/main" id="{500D552F-D3D6-4CD3-99F5-8C3C93933214}"/>
              </a:ext>
            </a:extLst>
          </p:cNvPr>
          <p:cNvSpPr/>
          <p:nvPr/>
        </p:nvSpPr>
        <p:spPr>
          <a:xfrm rot="18886583">
            <a:off x="6304292" y="4327487"/>
            <a:ext cx="1392681" cy="2589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3" name="テキスト ボックス 22">
            <a:extLst>
              <a:ext uri="{FF2B5EF4-FFF2-40B4-BE49-F238E27FC236}">
                <a16:creationId xmlns:a16="http://schemas.microsoft.com/office/drawing/2014/main" id="{66A3FB3A-5E9E-4D54-BCE9-D832CD582028}"/>
              </a:ext>
            </a:extLst>
          </p:cNvPr>
          <p:cNvSpPr txBox="1"/>
          <p:nvPr/>
        </p:nvSpPr>
        <p:spPr>
          <a:xfrm rot="18997088">
            <a:off x="5492899" y="3668927"/>
            <a:ext cx="1640673" cy="584775"/>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③二次審査資料送信</a:t>
            </a:r>
          </a:p>
        </p:txBody>
      </p:sp>
      <p:sp>
        <p:nvSpPr>
          <p:cNvPr id="24" name="テキスト ボックス 23">
            <a:extLst>
              <a:ext uri="{FF2B5EF4-FFF2-40B4-BE49-F238E27FC236}">
                <a16:creationId xmlns:a16="http://schemas.microsoft.com/office/drawing/2014/main" id="{570509E5-4691-4630-B24D-CCCE60AC94DA}"/>
              </a:ext>
            </a:extLst>
          </p:cNvPr>
          <p:cNvSpPr txBox="1"/>
          <p:nvPr/>
        </p:nvSpPr>
        <p:spPr>
          <a:xfrm rot="18837033">
            <a:off x="6251405" y="4624265"/>
            <a:ext cx="2048407" cy="338554"/>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⑤二次審査結果送信</a:t>
            </a:r>
          </a:p>
        </p:txBody>
      </p:sp>
      <p:sp>
        <p:nvSpPr>
          <p:cNvPr id="25" name="矢印: 左右 24">
            <a:extLst>
              <a:ext uri="{FF2B5EF4-FFF2-40B4-BE49-F238E27FC236}">
                <a16:creationId xmlns:a16="http://schemas.microsoft.com/office/drawing/2014/main" id="{36D466CC-D975-401C-A7E4-5F7A1420E569}"/>
              </a:ext>
            </a:extLst>
          </p:cNvPr>
          <p:cNvSpPr/>
          <p:nvPr/>
        </p:nvSpPr>
        <p:spPr>
          <a:xfrm rot="2603988">
            <a:off x="2295475" y="3987480"/>
            <a:ext cx="1539678" cy="28887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6" name="テキスト ボックス 25">
            <a:extLst>
              <a:ext uri="{FF2B5EF4-FFF2-40B4-BE49-F238E27FC236}">
                <a16:creationId xmlns:a16="http://schemas.microsoft.com/office/drawing/2014/main" id="{769A8EED-393E-4402-AC00-925051C80B0E}"/>
              </a:ext>
            </a:extLst>
          </p:cNvPr>
          <p:cNvSpPr txBox="1"/>
          <p:nvPr/>
        </p:nvSpPr>
        <p:spPr>
          <a:xfrm rot="2637332">
            <a:off x="1375346" y="4335474"/>
            <a:ext cx="2545098" cy="584775"/>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④請求内容の確認・返戻連絡等</a:t>
            </a:r>
          </a:p>
        </p:txBody>
      </p:sp>
    </p:spTree>
    <p:extLst>
      <p:ext uri="{BB962C8B-B14F-4D97-AF65-F5344CB8AC3E}">
        <p14:creationId xmlns:p14="http://schemas.microsoft.com/office/powerpoint/2010/main" val="1684470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anim calcmode="lin" valueType="num">
                                      <p:cBhvr>
                                        <p:cTn id="13" dur="1000" fill="hold"/>
                                        <p:tgtEl>
                                          <p:spTgt spid="17"/>
                                        </p:tgtEl>
                                        <p:attrNameLst>
                                          <p:attrName>ppt_x</p:attrName>
                                        </p:attrNameLst>
                                      </p:cBhvr>
                                      <p:tavLst>
                                        <p:tav tm="0">
                                          <p:val>
                                            <p:strVal val="#ppt_x"/>
                                          </p:val>
                                        </p:tav>
                                        <p:tav tm="100000">
                                          <p:val>
                                            <p:strVal val="#ppt_x"/>
                                          </p:val>
                                        </p:tav>
                                      </p:tavLst>
                                    </p:anim>
                                    <p:anim calcmode="lin" valueType="num">
                                      <p:cBhvr>
                                        <p:cTn id="1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1000"/>
                                        <p:tgtEl>
                                          <p:spTgt spid="18"/>
                                        </p:tgtEl>
                                      </p:cBhvr>
                                    </p:animEffect>
                                    <p:anim calcmode="lin" valueType="num">
                                      <p:cBhvr>
                                        <p:cTn id="20" dur="1000" fill="hold"/>
                                        <p:tgtEl>
                                          <p:spTgt spid="18"/>
                                        </p:tgtEl>
                                        <p:attrNameLst>
                                          <p:attrName>ppt_x</p:attrName>
                                        </p:attrNameLst>
                                      </p:cBhvr>
                                      <p:tavLst>
                                        <p:tav tm="0">
                                          <p:val>
                                            <p:strVal val="#ppt_x"/>
                                          </p:val>
                                        </p:tav>
                                        <p:tav tm="100000">
                                          <p:val>
                                            <p:strVal val="#ppt_x"/>
                                          </p:val>
                                        </p:tav>
                                      </p:tavLst>
                                    </p:anim>
                                    <p:anim calcmode="lin" valueType="num">
                                      <p:cBhvr>
                                        <p:cTn id="21" dur="1000" fill="hold"/>
                                        <p:tgtEl>
                                          <p:spTgt spid="18"/>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1000"/>
                                        <p:tgtEl>
                                          <p:spTgt spid="20"/>
                                        </p:tgtEl>
                                      </p:cBhvr>
                                    </p:animEffect>
                                    <p:anim calcmode="lin" valueType="num">
                                      <p:cBhvr>
                                        <p:cTn id="25" dur="1000" fill="hold"/>
                                        <p:tgtEl>
                                          <p:spTgt spid="20"/>
                                        </p:tgtEl>
                                        <p:attrNameLst>
                                          <p:attrName>ppt_x</p:attrName>
                                        </p:attrNameLst>
                                      </p:cBhvr>
                                      <p:tavLst>
                                        <p:tav tm="0">
                                          <p:val>
                                            <p:strVal val="#ppt_x"/>
                                          </p:val>
                                        </p:tav>
                                        <p:tav tm="100000">
                                          <p:val>
                                            <p:strVal val="#ppt_x"/>
                                          </p:val>
                                        </p:tav>
                                      </p:tavLst>
                                    </p:anim>
                                    <p:anim calcmode="lin" valueType="num">
                                      <p:cBhvr>
                                        <p:cTn id="2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1000"/>
                                        <p:tgtEl>
                                          <p:spTgt spid="23"/>
                                        </p:tgtEl>
                                      </p:cBhvr>
                                    </p:animEffect>
                                    <p:anim calcmode="lin" valueType="num">
                                      <p:cBhvr>
                                        <p:cTn id="32" dur="1000" fill="hold"/>
                                        <p:tgtEl>
                                          <p:spTgt spid="23"/>
                                        </p:tgtEl>
                                        <p:attrNameLst>
                                          <p:attrName>ppt_x</p:attrName>
                                        </p:attrNameLst>
                                      </p:cBhvr>
                                      <p:tavLst>
                                        <p:tav tm="0">
                                          <p:val>
                                            <p:strVal val="#ppt_x"/>
                                          </p:val>
                                        </p:tav>
                                        <p:tav tm="100000">
                                          <p:val>
                                            <p:strVal val="#ppt_x"/>
                                          </p:val>
                                        </p:tav>
                                      </p:tavLst>
                                    </p:anim>
                                    <p:anim calcmode="lin" valueType="num">
                                      <p:cBhvr>
                                        <p:cTn id="33" dur="1000" fill="hold"/>
                                        <p:tgtEl>
                                          <p:spTgt spid="23"/>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fade">
                                      <p:cBhvr>
                                        <p:cTn id="36" dur="1000"/>
                                        <p:tgtEl>
                                          <p:spTgt spid="21"/>
                                        </p:tgtEl>
                                      </p:cBhvr>
                                    </p:animEffect>
                                    <p:anim calcmode="lin" valueType="num">
                                      <p:cBhvr>
                                        <p:cTn id="37" dur="1000" fill="hold"/>
                                        <p:tgtEl>
                                          <p:spTgt spid="21"/>
                                        </p:tgtEl>
                                        <p:attrNameLst>
                                          <p:attrName>ppt_x</p:attrName>
                                        </p:attrNameLst>
                                      </p:cBhvr>
                                      <p:tavLst>
                                        <p:tav tm="0">
                                          <p:val>
                                            <p:strVal val="#ppt_x"/>
                                          </p:val>
                                        </p:tav>
                                        <p:tav tm="100000">
                                          <p:val>
                                            <p:strVal val="#ppt_x"/>
                                          </p:val>
                                        </p:tav>
                                      </p:tavLst>
                                    </p:anim>
                                    <p:anim calcmode="lin" valueType="num">
                                      <p:cBhvr>
                                        <p:cTn id="38"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fade">
                                      <p:cBhvr>
                                        <p:cTn id="43" dur="1000"/>
                                        <p:tgtEl>
                                          <p:spTgt spid="25"/>
                                        </p:tgtEl>
                                      </p:cBhvr>
                                    </p:animEffect>
                                    <p:anim calcmode="lin" valueType="num">
                                      <p:cBhvr>
                                        <p:cTn id="44" dur="1000" fill="hold"/>
                                        <p:tgtEl>
                                          <p:spTgt spid="25"/>
                                        </p:tgtEl>
                                        <p:attrNameLst>
                                          <p:attrName>ppt_x</p:attrName>
                                        </p:attrNameLst>
                                      </p:cBhvr>
                                      <p:tavLst>
                                        <p:tav tm="0">
                                          <p:val>
                                            <p:strVal val="#ppt_x"/>
                                          </p:val>
                                        </p:tav>
                                        <p:tav tm="100000">
                                          <p:val>
                                            <p:strVal val="#ppt_x"/>
                                          </p:val>
                                        </p:tav>
                                      </p:tavLst>
                                    </p:anim>
                                    <p:anim calcmode="lin" valueType="num">
                                      <p:cBhvr>
                                        <p:cTn id="45" dur="1000" fill="hold"/>
                                        <p:tgtEl>
                                          <p:spTgt spid="25"/>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6"/>
                                        </p:tgtEl>
                                        <p:attrNameLst>
                                          <p:attrName>style.visibility</p:attrName>
                                        </p:attrNameLst>
                                      </p:cBhvr>
                                      <p:to>
                                        <p:strVal val="visible"/>
                                      </p:to>
                                    </p:set>
                                    <p:animEffect transition="in" filter="fade">
                                      <p:cBhvr>
                                        <p:cTn id="48" dur="1000"/>
                                        <p:tgtEl>
                                          <p:spTgt spid="26"/>
                                        </p:tgtEl>
                                      </p:cBhvr>
                                    </p:animEffect>
                                    <p:anim calcmode="lin" valueType="num">
                                      <p:cBhvr>
                                        <p:cTn id="49" dur="1000" fill="hold"/>
                                        <p:tgtEl>
                                          <p:spTgt spid="26"/>
                                        </p:tgtEl>
                                        <p:attrNameLst>
                                          <p:attrName>ppt_x</p:attrName>
                                        </p:attrNameLst>
                                      </p:cBhvr>
                                      <p:tavLst>
                                        <p:tav tm="0">
                                          <p:val>
                                            <p:strVal val="#ppt_x"/>
                                          </p:val>
                                        </p:tav>
                                        <p:tav tm="100000">
                                          <p:val>
                                            <p:strVal val="#ppt_x"/>
                                          </p:val>
                                        </p:tav>
                                      </p:tavLst>
                                    </p:anim>
                                    <p:anim calcmode="lin" valueType="num">
                                      <p:cBhvr>
                                        <p:cTn id="50"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Effect transition="in" filter="fade">
                                      <p:cBhvr>
                                        <p:cTn id="55" dur="1000"/>
                                        <p:tgtEl>
                                          <p:spTgt spid="22"/>
                                        </p:tgtEl>
                                      </p:cBhvr>
                                    </p:animEffect>
                                    <p:anim calcmode="lin" valueType="num">
                                      <p:cBhvr>
                                        <p:cTn id="56" dur="1000" fill="hold"/>
                                        <p:tgtEl>
                                          <p:spTgt spid="22"/>
                                        </p:tgtEl>
                                        <p:attrNameLst>
                                          <p:attrName>ppt_x</p:attrName>
                                        </p:attrNameLst>
                                      </p:cBhvr>
                                      <p:tavLst>
                                        <p:tav tm="0">
                                          <p:val>
                                            <p:strVal val="#ppt_x"/>
                                          </p:val>
                                        </p:tav>
                                        <p:tav tm="100000">
                                          <p:val>
                                            <p:strVal val="#ppt_x"/>
                                          </p:val>
                                        </p:tav>
                                      </p:tavLst>
                                    </p:anim>
                                    <p:anim calcmode="lin" valueType="num">
                                      <p:cBhvr>
                                        <p:cTn id="57" dur="1000" fill="hold"/>
                                        <p:tgtEl>
                                          <p:spTgt spid="22"/>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24"/>
                                        </p:tgtEl>
                                        <p:attrNameLst>
                                          <p:attrName>style.visibility</p:attrName>
                                        </p:attrNameLst>
                                      </p:cBhvr>
                                      <p:to>
                                        <p:strVal val="visible"/>
                                      </p:to>
                                    </p:set>
                                    <p:animEffect transition="in" filter="fade">
                                      <p:cBhvr>
                                        <p:cTn id="60" dur="1000"/>
                                        <p:tgtEl>
                                          <p:spTgt spid="24"/>
                                        </p:tgtEl>
                                      </p:cBhvr>
                                    </p:animEffect>
                                    <p:anim calcmode="lin" valueType="num">
                                      <p:cBhvr>
                                        <p:cTn id="61" dur="1000" fill="hold"/>
                                        <p:tgtEl>
                                          <p:spTgt spid="24"/>
                                        </p:tgtEl>
                                        <p:attrNameLst>
                                          <p:attrName>ppt_x</p:attrName>
                                        </p:attrNameLst>
                                      </p:cBhvr>
                                      <p:tavLst>
                                        <p:tav tm="0">
                                          <p:val>
                                            <p:strVal val="#ppt_x"/>
                                          </p:val>
                                        </p:tav>
                                        <p:tav tm="100000">
                                          <p:val>
                                            <p:strVal val="#ppt_x"/>
                                          </p:val>
                                        </p:tav>
                                      </p:tavLst>
                                    </p:anim>
                                    <p:anim calcmode="lin" valueType="num">
                                      <p:cBhvr>
                                        <p:cTn id="62"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p:bldP spid="20" grpId="0"/>
      <p:bldP spid="21" grpId="0" animBg="1"/>
      <p:bldP spid="22" grpId="0" animBg="1"/>
      <p:bldP spid="23" grpId="0"/>
      <p:bldP spid="24" grpId="0"/>
      <p:bldP spid="25" grpId="0" animBg="1"/>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314D1D-E96E-460E-A91B-3BC45A299963}"/>
              </a:ext>
            </a:extLst>
          </p:cNvPr>
          <p:cNvSpPr>
            <a:spLocks noGrp="1"/>
          </p:cNvSpPr>
          <p:nvPr>
            <p:ph type="ctrTitle"/>
          </p:nvPr>
        </p:nvSpPr>
        <p:spPr>
          <a:xfrm>
            <a:off x="914400" y="2759242"/>
            <a:ext cx="8359602" cy="1575970"/>
          </a:xfrm>
        </p:spPr>
        <p:txBody>
          <a:bodyPr/>
          <a:lstStyle/>
          <a:p>
            <a:pPr algn="l"/>
            <a:r>
              <a:rPr lang="ja-JP" altLang="en-US" sz="4000" dirty="0"/>
              <a:t>２．仮審査（一次審査）でエラーが出た際の対応方法について</a:t>
            </a:r>
          </a:p>
        </p:txBody>
      </p:sp>
      <p:sp>
        <p:nvSpPr>
          <p:cNvPr id="4" name="スライド番号プレースホルダー 3">
            <a:extLst>
              <a:ext uri="{FF2B5EF4-FFF2-40B4-BE49-F238E27FC236}">
                <a16:creationId xmlns:a16="http://schemas.microsoft.com/office/drawing/2014/main" id="{5496E927-9BC9-428F-ACE5-E4323FAAB472}"/>
              </a:ext>
            </a:extLst>
          </p:cNvPr>
          <p:cNvSpPr>
            <a:spLocks noGrp="1"/>
          </p:cNvSpPr>
          <p:nvPr>
            <p:ph type="sldNum" sz="quarter" idx="12"/>
          </p:nvPr>
        </p:nvSpPr>
        <p:spPr/>
        <p:txBody>
          <a:bodyPr/>
          <a:lstStyle/>
          <a:p>
            <a:fld id="{9786A3E4-837E-4C9B-B08C-F67D59177844}" type="slidenum">
              <a:rPr kumimoji="1" lang="ja-JP" altLang="en-US" smtClean="0"/>
              <a:t>5</a:t>
            </a:fld>
            <a:endParaRPr kumimoji="1" lang="ja-JP" altLang="en-US"/>
          </a:p>
        </p:txBody>
      </p:sp>
    </p:spTree>
    <p:extLst>
      <p:ext uri="{BB962C8B-B14F-4D97-AF65-F5344CB8AC3E}">
        <p14:creationId xmlns:p14="http://schemas.microsoft.com/office/powerpoint/2010/main" val="1976861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D58AF35A-C08A-4D08-8651-67A36B084698}"/>
              </a:ext>
            </a:extLst>
          </p:cNvPr>
          <p:cNvSpPr txBox="1"/>
          <p:nvPr/>
        </p:nvSpPr>
        <p:spPr>
          <a:xfrm>
            <a:off x="636090" y="1107029"/>
            <a:ext cx="8299363" cy="461665"/>
          </a:xfrm>
          <a:prstGeom prst="rect">
            <a:avLst/>
          </a:prstGeom>
          <a:noFill/>
        </p:spPr>
        <p:txBody>
          <a:bodyPr wrap="square" rtlCol="0">
            <a:spAutoFit/>
          </a:bodyPr>
          <a:lstStyle/>
          <a:p>
            <a:pPr>
              <a:spcBef>
                <a:spcPts val="600"/>
              </a:spcBef>
            </a:pPr>
            <a:r>
              <a:rPr kumimoji="1" lang="ja-JP" altLang="en-US" sz="2400" b="1" dirty="0"/>
              <a:t>よくあるエラー①</a:t>
            </a:r>
            <a:endParaRPr kumimoji="1" lang="en-US" altLang="ja-JP" sz="2400" b="1" dirty="0"/>
          </a:p>
        </p:txBody>
      </p:sp>
      <p:cxnSp>
        <p:nvCxnSpPr>
          <p:cNvPr id="8" name="直線コネクタ 7">
            <a:extLst>
              <a:ext uri="{FF2B5EF4-FFF2-40B4-BE49-F238E27FC236}">
                <a16:creationId xmlns:a16="http://schemas.microsoft.com/office/drawing/2014/main" id="{4081CA3B-347D-4E25-8767-B847D2891F5C}"/>
              </a:ext>
            </a:extLst>
          </p:cNvPr>
          <p:cNvCxnSpPr>
            <a:cxnSpLocks/>
          </p:cNvCxnSpPr>
          <p:nvPr/>
        </p:nvCxnSpPr>
        <p:spPr>
          <a:xfrm>
            <a:off x="342900" y="884230"/>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0AE69A71-D9A3-446C-B5F4-9A2FD4825F03}"/>
              </a:ext>
            </a:extLst>
          </p:cNvPr>
          <p:cNvSpPr txBox="1"/>
          <p:nvPr/>
        </p:nvSpPr>
        <p:spPr>
          <a:xfrm>
            <a:off x="342900" y="321072"/>
            <a:ext cx="8817142" cy="523220"/>
          </a:xfrm>
          <a:prstGeom prst="rect">
            <a:avLst/>
          </a:prstGeom>
          <a:noFill/>
        </p:spPr>
        <p:txBody>
          <a:bodyPr wrap="square" rtlCol="0">
            <a:spAutoFit/>
          </a:bodyPr>
          <a:lstStyle/>
          <a:p>
            <a:r>
              <a:rPr kumimoji="1" lang="ja-JP" altLang="en-US" sz="2800" dirty="0"/>
              <a:t>２．仮審査でエラーが出た際の対応方法について</a:t>
            </a:r>
          </a:p>
        </p:txBody>
      </p:sp>
      <p:sp>
        <p:nvSpPr>
          <p:cNvPr id="2" name="スライド番号プレースホルダー 1">
            <a:extLst>
              <a:ext uri="{FF2B5EF4-FFF2-40B4-BE49-F238E27FC236}">
                <a16:creationId xmlns:a16="http://schemas.microsoft.com/office/drawing/2014/main" id="{7D981A99-DB58-41EF-983B-F4246CA85481}"/>
              </a:ext>
            </a:extLst>
          </p:cNvPr>
          <p:cNvSpPr>
            <a:spLocks noGrp="1"/>
          </p:cNvSpPr>
          <p:nvPr>
            <p:ph type="sldNum" sz="quarter" idx="12"/>
          </p:nvPr>
        </p:nvSpPr>
        <p:spPr/>
        <p:txBody>
          <a:bodyPr/>
          <a:lstStyle/>
          <a:p>
            <a:fld id="{9786A3E4-837E-4C9B-B08C-F67D59177844}" type="slidenum">
              <a:rPr kumimoji="1" lang="ja-JP" altLang="en-US" smtClean="0"/>
              <a:t>6</a:t>
            </a:fld>
            <a:endParaRPr kumimoji="1" lang="ja-JP" altLang="en-US"/>
          </a:p>
        </p:txBody>
      </p:sp>
      <p:graphicFrame>
        <p:nvGraphicFramePr>
          <p:cNvPr id="3" name="表 3">
            <a:extLst>
              <a:ext uri="{FF2B5EF4-FFF2-40B4-BE49-F238E27FC236}">
                <a16:creationId xmlns:a16="http://schemas.microsoft.com/office/drawing/2014/main" id="{179B86EB-FB13-4416-9BD6-B6A24EA3D422}"/>
              </a:ext>
            </a:extLst>
          </p:cNvPr>
          <p:cNvGraphicFramePr>
            <a:graphicFrameLocks noGrp="1"/>
          </p:cNvGraphicFramePr>
          <p:nvPr>
            <p:extLst>
              <p:ext uri="{D42A27DB-BD31-4B8C-83A1-F6EECF244321}">
                <p14:modId xmlns:p14="http://schemas.microsoft.com/office/powerpoint/2010/main" val="1668770350"/>
              </p:ext>
            </p:extLst>
          </p:nvPr>
        </p:nvGraphicFramePr>
        <p:xfrm>
          <a:off x="636090" y="1791493"/>
          <a:ext cx="8946060" cy="3737936"/>
        </p:xfrm>
        <a:graphic>
          <a:graphicData uri="http://schemas.openxmlformats.org/drawingml/2006/table">
            <a:tbl>
              <a:tblPr firstRow="1" bandRow="1">
                <a:tableStyleId>{5C22544A-7EE6-4342-B048-85BDC9FD1C3A}</a:tableStyleId>
              </a:tblPr>
              <a:tblGrid>
                <a:gridCol w="1733690">
                  <a:extLst>
                    <a:ext uri="{9D8B030D-6E8A-4147-A177-3AD203B41FA5}">
                      <a16:colId xmlns:a16="http://schemas.microsoft.com/office/drawing/2014/main" val="3659380503"/>
                    </a:ext>
                  </a:extLst>
                </a:gridCol>
                <a:gridCol w="7212370">
                  <a:extLst>
                    <a:ext uri="{9D8B030D-6E8A-4147-A177-3AD203B41FA5}">
                      <a16:colId xmlns:a16="http://schemas.microsoft.com/office/drawing/2014/main" val="3829461033"/>
                    </a:ext>
                  </a:extLst>
                </a:gridCol>
              </a:tblGrid>
              <a:tr h="365760">
                <a:tc>
                  <a:txBody>
                    <a:bodyPr/>
                    <a:lstStyle/>
                    <a:p>
                      <a:pPr algn="l"/>
                      <a:r>
                        <a:rPr kumimoji="1" lang="ja-JP" altLang="en-US" sz="1800" dirty="0"/>
                        <a:t>エラーコード</a:t>
                      </a:r>
                    </a:p>
                  </a:txBody>
                  <a:tcPr/>
                </a:tc>
                <a:tc>
                  <a:txBody>
                    <a:bodyPr/>
                    <a:lstStyle/>
                    <a:p>
                      <a:pPr algn="l"/>
                      <a:r>
                        <a:rPr kumimoji="1" lang="ja-JP" altLang="en-US" sz="1800" dirty="0"/>
                        <a:t>エラー内容</a:t>
                      </a:r>
                    </a:p>
                  </a:txBody>
                  <a:tcPr/>
                </a:tc>
                <a:extLst>
                  <a:ext uri="{0D108BD9-81ED-4DB2-BD59-A6C34878D82A}">
                    <a16:rowId xmlns:a16="http://schemas.microsoft.com/office/drawing/2014/main" val="3432797976"/>
                  </a:ext>
                </a:extLst>
              </a:tr>
              <a:tr h="1021871">
                <a:tc>
                  <a:txBody>
                    <a:bodyPr/>
                    <a:lstStyle/>
                    <a:p>
                      <a:r>
                        <a:rPr kumimoji="1" lang="en-US" altLang="ja-JP" sz="2000" b="1" dirty="0"/>
                        <a:t>EG13</a:t>
                      </a:r>
                      <a:endParaRPr kumimoji="1" lang="ja-JP" altLang="en-US" sz="20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ysClr val="windowText" lastClr="000000"/>
                          </a:solidFill>
                          <a:effectLst/>
                          <a:uLnTx/>
                          <a:uFillTx/>
                          <a:latin typeface="+mn-ea"/>
                          <a:cs typeface="+mn-cs"/>
                        </a:rPr>
                        <a:t>受給者台帳</a:t>
                      </a:r>
                      <a:r>
                        <a:rPr kumimoji="1" lang="ja-JP" altLang="en-US" sz="2000" b="0" i="0" u="none" strike="noStrike" kern="1200" cap="none" spc="0" normalizeH="0" baseline="0" noProof="0" dirty="0">
                          <a:ln>
                            <a:noFill/>
                          </a:ln>
                          <a:solidFill>
                            <a:sysClr val="windowText" lastClr="000000"/>
                          </a:solidFill>
                          <a:effectLst/>
                          <a:uLnTx/>
                          <a:uFillTx/>
                          <a:latin typeface="+mn-ea"/>
                          <a:cs typeface="+mn-cs"/>
                        </a:rPr>
                        <a:t>にサービス提供年月時点で有効な受給者の</a:t>
                      </a:r>
                      <a:r>
                        <a:rPr kumimoji="1" lang="ja-JP" altLang="en-US" sz="2000" b="0" i="0" u="sng" strike="noStrike" kern="1200" cap="none" spc="0" normalizeH="0" baseline="0" noProof="0" dirty="0">
                          <a:ln>
                            <a:noFill/>
                          </a:ln>
                          <a:solidFill>
                            <a:srgbClr val="FF0000"/>
                          </a:solidFill>
                          <a:effectLst/>
                          <a:uLnTx/>
                          <a:uFillTx/>
                          <a:latin typeface="+mn-ea"/>
                          <a:cs typeface="+mn-cs"/>
                        </a:rPr>
                        <a:t>支給決定情報が登録されていません</a:t>
                      </a:r>
                      <a:r>
                        <a:rPr kumimoji="1" lang="ja-JP" altLang="en-US" sz="2000" b="0" i="0" u="none" strike="noStrike" kern="1200" cap="none" spc="0" normalizeH="0" baseline="0" noProof="0" dirty="0">
                          <a:ln>
                            <a:noFill/>
                          </a:ln>
                          <a:solidFill>
                            <a:srgbClr val="FF0000"/>
                          </a:solidFill>
                          <a:effectLst/>
                          <a:uLnTx/>
                          <a:uFillTx/>
                          <a:latin typeface="+mn-ea"/>
                          <a:cs typeface="+mn-cs"/>
                        </a:rPr>
                        <a:t>。　　　　　　　　　　　　　　　　　　　</a:t>
                      </a:r>
                      <a:r>
                        <a:rPr kumimoji="1" lang="ja-JP" altLang="en-US" sz="2000" b="0" i="0" u="none" strike="noStrike" kern="1200" cap="none" spc="0" normalizeH="0" baseline="0" noProof="0" dirty="0">
                          <a:ln>
                            <a:noFill/>
                          </a:ln>
                          <a:solidFill>
                            <a:sysClr val="windowText" lastClr="000000"/>
                          </a:solidFill>
                          <a:effectLst/>
                          <a:uLnTx/>
                          <a:uFillTx/>
                          <a:latin typeface="+mn-ea"/>
                          <a:cs typeface="+mn-cs"/>
                        </a:rPr>
                        <a:t>　　　　　　　　　　　　　　　　　　　　　　　　　　　　　　　　　　　　　　　　　　　　　　　　　　　　　　　　　　　　　　　　　　　　　　　　　　　　　　　　　　　　　　　　　　　　　　　　　　　　　　　　　　　　　　</a:t>
                      </a:r>
                      <a:endParaRPr kumimoji="1" lang="en-US" altLang="ja-JP" sz="2000" b="0" i="0" u="none" strike="noStrike" kern="1200" cap="none" spc="0" normalizeH="0" baseline="0" noProof="0" dirty="0">
                        <a:ln>
                          <a:noFill/>
                        </a:ln>
                        <a:solidFill>
                          <a:sysClr val="windowText" lastClr="000000"/>
                        </a:solidFill>
                        <a:effectLst/>
                        <a:uLnTx/>
                        <a:uFillTx/>
                        <a:latin typeface="+mn-ea"/>
                        <a:cs typeface="+mn-cs"/>
                      </a:endParaRPr>
                    </a:p>
                  </a:txBody>
                  <a:tcPr/>
                </a:tc>
                <a:extLst>
                  <a:ext uri="{0D108BD9-81ED-4DB2-BD59-A6C34878D82A}">
                    <a16:rowId xmlns:a16="http://schemas.microsoft.com/office/drawing/2014/main" val="1773478900"/>
                  </a:ext>
                </a:extLst>
              </a:tr>
              <a:tr h="1021871">
                <a:tc>
                  <a:txBody>
                    <a:bodyPr/>
                    <a:lstStyle/>
                    <a:p>
                      <a:r>
                        <a:rPr kumimoji="1" lang="en-US" altLang="ja-JP" sz="2000" b="1" dirty="0"/>
                        <a:t>EG12</a:t>
                      </a:r>
                      <a:endParaRPr kumimoji="1" lang="ja-JP" altLang="en-US" sz="20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ysClr val="windowText" lastClr="000000"/>
                          </a:solidFill>
                          <a:effectLst/>
                          <a:uLnTx/>
                          <a:uFillTx/>
                          <a:latin typeface="+mn-ea"/>
                          <a:cs typeface="+mn-cs"/>
                        </a:rPr>
                        <a:t>受給者台帳</a:t>
                      </a:r>
                      <a:r>
                        <a:rPr kumimoji="1" lang="ja-JP" altLang="en-US" sz="2000" b="0" i="0" u="none" strike="noStrike" kern="1200" cap="none" spc="0" normalizeH="0" baseline="0" noProof="0" dirty="0">
                          <a:ln>
                            <a:noFill/>
                          </a:ln>
                          <a:solidFill>
                            <a:sysClr val="windowText" lastClr="000000"/>
                          </a:solidFill>
                          <a:effectLst/>
                          <a:uLnTx/>
                          <a:uFillTx/>
                          <a:latin typeface="+mn-ea"/>
                          <a:cs typeface="+mn-cs"/>
                        </a:rPr>
                        <a:t>にサービス提供年月時点で有効な受給者の</a:t>
                      </a:r>
                      <a:r>
                        <a:rPr kumimoji="1" lang="ja-JP" altLang="en-US" sz="2000" b="0" i="0" u="sng" strike="noStrike" kern="1200" cap="none" spc="0" normalizeH="0" baseline="0" noProof="0" dirty="0">
                          <a:ln>
                            <a:noFill/>
                          </a:ln>
                          <a:solidFill>
                            <a:srgbClr val="FF0000"/>
                          </a:solidFill>
                          <a:effectLst/>
                          <a:uLnTx/>
                          <a:uFillTx/>
                          <a:latin typeface="+mn-ea"/>
                          <a:cs typeface="+mn-cs"/>
                        </a:rPr>
                        <a:t>利用者負担上月額情報が登録されていません</a:t>
                      </a:r>
                      <a:r>
                        <a:rPr kumimoji="1" lang="ja-JP" altLang="en-US" sz="2000" b="0" i="0" u="none" strike="noStrike" kern="1200" cap="none" spc="0" normalizeH="0" baseline="0" noProof="0" dirty="0">
                          <a:ln>
                            <a:noFill/>
                          </a:ln>
                          <a:solidFill>
                            <a:srgbClr val="FF0000"/>
                          </a:solidFill>
                          <a:effectLst/>
                          <a:uLnTx/>
                          <a:uFillTx/>
                          <a:latin typeface="+mn-ea"/>
                          <a:cs typeface="+mn-cs"/>
                        </a:rPr>
                        <a:t>。</a:t>
                      </a:r>
                      <a:endParaRPr kumimoji="1" lang="en-US" altLang="ja-JP" sz="2000" b="0" i="0" u="none" strike="noStrike" kern="1200" cap="none" spc="0" normalizeH="0" baseline="0" noProof="0" dirty="0">
                        <a:ln>
                          <a:noFill/>
                        </a:ln>
                        <a:solidFill>
                          <a:srgbClr val="FF0000"/>
                        </a:solidFill>
                        <a:effectLst/>
                        <a:uLnTx/>
                        <a:uFillTx/>
                        <a:latin typeface="+mn-ea"/>
                        <a:cs typeface="+mn-cs"/>
                      </a:endParaRPr>
                    </a:p>
                  </a:txBody>
                  <a:tcPr/>
                </a:tc>
                <a:extLst>
                  <a:ext uri="{0D108BD9-81ED-4DB2-BD59-A6C34878D82A}">
                    <a16:rowId xmlns:a16="http://schemas.microsoft.com/office/drawing/2014/main" val="372973027"/>
                  </a:ext>
                </a:extLst>
              </a:tr>
              <a:tr h="1328434">
                <a:tc>
                  <a:txBody>
                    <a:bodyPr/>
                    <a:lstStyle/>
                    <a:p>
                      <a:r>
                        <a:rPr kumimoji="1" lang="en-US" altLang="ja-JP" sz="2000" b="1" dirty="0"/>
                        <a:t>EH12</a:t>
                      </a:r>
                      <a:r>
                        <a:rPr kumimoji="1" lang="ja-JP" altLang="en-US" sz="2000" b="1" dirty="0"/>
                        <a:t>・</a:t>
                      </a:r>
                      <a:r>
                        <a:rPr kumimoji="1" lang="en-US" altLang="ja-JP" sz="2000" b="1" dirty="0"/>
                        <a:t>EH17</a:t>
                      </a:r>
                      <a:endParaRPr kumimoji="1" lang="ja-JP" altLang="en-US" sz="20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ysClr val="windowText" lastClr="000000"/>
                          </a:solidFill>
                          <a:effectLst/>
                          <a:uLnTx/>
                          <a:uFillTx/>
                          <a:latin typeface="+mn-ea"/>
                          <a:cs typeface="+mn-cs"/>
                        </a:rPr>
                        <a:t>請求明細書の契約情報「決定サービスコード」に該当する</a:t>
                      </a:r>
                      <a:r>
                        <a:rPr kumimoji="1" lang="ja-JP" altLang="en-US" sz="2000" b="1" i="0" u="none" strike="noStrike" kern="1200" cap="none" spc="0" normalizeH="0" baseline="0" noProof="0" dirty="0">
                          <a:ln>
                            <a:noFill/>
                          </a:ln>
                          <a:solidFill>
                            <a:sysClr val="windowText" lastClr="000000"/>
                          </a:solidFill>
                          <a:effectLst/>
                          <a:uLnTx/>
                          <a:uFillTx/>
                          <a:latin typeface="+mn-ea"/>
                          <a:cs typeface="+mn-cs"/>
                        </a:rPr>
                        <a:t>（障害児支援）受給者台帳</a:t>
                      </a:r>
                      <a:r>
                        <a:rPr kumimoji="1" lang="ja-JP" altLang="en-US" sz="2000" b="0" i="0" u="none" strike="noStrike" kern="1200" cap="none" spc="0" normalizeH="0" baseline="0" noProof="0" dirty="0">
                          <a:ln>
                            <a:noFill/>
                          </a:ln>
                          <a:solidFill>
                            <a:sysClr val="windowText" lastClr="000000"/>
                          </a:solidFill>
                          <a:effectLst/>
                          <a:uLnTx/>
                          <a:uFillTx/>
                          <a:latin typeface="+mn-ea"/>
                          <a:cs typeface="+mn-cs"/>
                        </a:rPr>
                        <a:t>の</a:t>
                      </a:r>
                      <a:r>
                        <a:rPr kumimoji="1" lang="ja-JP" altLang="en-US" sz="2000" b="0" i="0" u="sng" strike="noStrike" kern="1200" cap="none" spc="0" normalizeH="0" baseline="0" noProof="0" dirty="0">
                          <a:ln>
                            <a:noFill/>
                          </a:ln>
                          <a:solidFill>
                            <a:srgbClr val="FF0000"/>
                          </a:solidFill>
                          <a:effectLst/>
                          <a:uLnTx/>
                          <a:uFillTx/>
                          <a:latin typeface="+mn-ea"/>
                          <a:cs typeface="+mn-cs"/>
                        </a:rPr>
                        <a:t>支給決定情報が登録されていません</a:t>
                      </a:r>
                      <a:r>
                        <a:rPr kumimoji="1" lang="ja-JP" altLang="en-US" sz="2000" b="0" i="0" u="none" strike="noStrike" kern="1200" cap="none" spc="0" normalizeH="0" baseline="0" noProof="0" dirty="0">
                          <a:ln>
                            <a:noFill/>
                          </a:ln>
                          <a:solidFill>
                            <a:srgbClr val="FF0000"/>
                          </a:solidFill>
                          <a:effectLst/>
                          <a:uLnTx/>
                          <a:uFillTx/>
                          <a:latin typeface="+mn-ea"/>
                          <a:cs typeface="+mn-cs"/>
                        </a:rPr>
                        <a:t>。</a:t>
                      </a:r>
                      <a:endParaRPr kumimoji="1" lang="en-US" altLang="ja-JP" sz="2000" b="0" i="0" u="none" strike="noStrike" kern="1200" cap="none" spc="0" normalizeH="0" baseline="0" noProof="0" dirty="0">
                        <a:ln>
                          <a:noFill/>
                        </a:ln>
                        <a:solidFill>
                          <a:srgbClr val="FF0000"/>
                        </a:solidFill>
                        <a:effectLst/>
                        <a:uLnTx/>
                        <a:uFillTx/>
                        <a:latin typeface="+mn-ea"/>
                        <a:cs typeface="+mn-cs"/>
                      </a:endParaRPr>
                    </a:p>
                  </a:txBody>
                  <a:tcPr/>
                </a:tc>
                <a:extLst>
                  <a:ext uri="{0D108BD9-81ED-4DB2-BD59-A6C34878D82A}">
                    <a16:rowId xmlns:a16="http://schemas.microsoft.com/office/drawing/2014/main" val="2492092738"/>
                  </a:ext>
                </a:extLst>
              </a:tr>
            </a:tbl>
          </a:graphicData>
        </a:graphic>
      </p:graphicFrame>
    </p:spTree>
    <p:extLst>
      <p:ext uri="{BB962C8B-B14F-4D97-AF65-F5344CB8AC3E}">
        <p14:creationId xmlns:p14="http://schemas.microsoft.com/office/powerpoint/2010/main" val="3453873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4081CA3B-347D-4E25-8767-B847D2891F5C}"/>
              </a:ext>
            </a:extLst>
          </p:cNvPr>
          <p:cNvCxnSpPr>
            <a:cxnSpLocks/>
          </p:cNvCxnSpPr>
          <p:nvPr/>
        </p:nvCxnSpPr>
        <p:spPr>
          <a:xfrm>
            <a:off x="318476" y="889287"/>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0AE69A71-D9A3-446C-B5F4-9A2FD4825F03}"/>
              </a:ext>
            </a:extLst>
          </p:cNvPr>
          <p:cNvSpPr txBox="1"/>
          <p:nvPr/>
        </p:nvSpPr>
        <p:spPr>
          <a:xfrm>
            <a:off x="318476" y="358213"/>
            <a:ext cx="8606971" cy="523220"/>
          </a:xfrm>
          <a:prstGeom prst="rect">
            <a:avLst/>
          </a:prstGeom>
          <a:noFill/>
        </p:spPr>
        <p:txBody>
          <a:bodyPr wrap="square" rtlCol="0">
            <a:spAutoFit/>
          </a:bodyPr>
          <a:lstStyle/>
          <a:p>
            <a:pPr lvl="0"/>
            <a:r>
              <a:rPr kumimoji="1" lang="ja-JP" altLang="en-US" sz="2800" dirty="0">
                <a:solidFill>
                  <a:prstClr val="black"/>
                </a:solidFill>
              </a:rPr>
              <a:t>２．仮審査でエラーが出た際の対応方法について</a:t>
            </a:r>
          </a:p>
        </p:txBody>
      </p:sp>
      <p:sp>
        <p:nvSpPr>
          <p:cNvPr id="2" name="スライド番号プレースホルダー 1">
            <a:extLst>
              <a:ext uri="{FF2B5EF4-FFF2-40B4-BE49-F238E27FC236}">
                <a16:creationId xmlns:a16="http://schemas.microsoft.com/office/drawing/2014/main" id="{44BC4E4D-CE24-4922-9CC2-C45CE44A9192}"/>
              </a:ext>
            </a:extLst>
          </p:cNvPr>
          <p:cNvSpPr>
            <a:spLocks noGrp="1"/>
          </p:cNvSpPr>
          <p:nvPr>
            <p:ph type="sldNum" sz="quarter" idx="12"/>
          </p:nvPr>
        </p:nvSpPr>
        <p:spPr/>
        <p:txBody>
          <a:bodyPr/>
          <a:lstStyle/>
          <a:p>
            <a:fld id="{9786A3E4-837E-4C9B-B08C-F67D59177844}" type="slidenum">
              <a:rPr kumimoji="1" lang="ja-JP" altLang="en-US" smtClean="0"/>
              <a:t>7</a:t>
            </a:fld>
            <a:endParaRPr kumimoji="1" lang="ja-JP" altLang="en-US"/>
          </a:p>
        </p:txBody>
      </p:sp>
      <p:sp>
        <p:nvSpPr>
          <p:cNvPr id="9" name="テキスト ボックス 8">
            <a:extLst>
              <a:ext uri="{FF2B5EF4-FFF2-40B4-BE49-F238E27FC236}">
                <a16:creationId xmlns:a16="http://schemas.microsoft.com/office/drawing/2014/main" id="{8685ED0C-A76D-4361-80CD-2A5129E4D812}"/>
              </a:ext>
            </a:extLst>
          </p:cNvPr>
          <p:cNvSpPr txBox="1"/>
          <p:nvPr/>
        </p:nvSpPr>
        <p:spPr>
          <a:xfrm>
            <a:off x="318476" y="1100413"/>
            <a:ext cx="9426121" cy="461665"/>
          </a:xfrm>
          <a:prstGeom prst="rect">
            <a:avLst/>
          </a:prstGeom>
          <a:noFill/>
        </p:spPr>
        <p:txBody>
          <a:bodyPr wrap="square" rtlCol="0">
            <a:spAutoFit/>
          </a:bodyPr>
          <a:lstStyle/>
          <a:p>
            <a:pPr>
              <a:spcBef>
                <a:spcPts val="600"/>
              </a:spcBef>
            </a:pPr>
            <a:r>
              <a:rPr kumimoji="1" lang="ja-JP" altLang="en-US" sz="2400" b="1" dirty="0"/>
              <a:t>よくあるエラー①</a:t>
            </a:r>
            <a:r>
              <a:rPr kumimoji="1" lang="en-US" altLang="ja-JP" sz="2400" b="1" dirty="0"/>
              <a:t>【</a:t>
            </a:r>
            <a:r>
              <a:rPr kumimoji="1" lang="ja-JP" altLang="en-US" sz="2400" b="1" dirty="0"/>
              <a:t>対応方法</a:t>
            </a:r>
            <a:r>
              <a:rPr kumimoji="1" lang="en-US" altLang="ja-JP" sz="2400" b="1" dirty="0"/>
              <a:t>】</a:t>
            </a:r>
          </a:p>
        </p:txBody>
      </p:sp>
      <p:sp>
        <p:nvSpPr>
          <p:cNvPr id="10" name="テキスト ボックス 9">
            <a:extLst>
              <a:ext uri="{FF2B5EF4-FFF2-40B4-BE49-F238E27FC236}">
                <a16:creationId xmlns:a16="http://schemas.microsoft.com/office/drawing/2014/main" id="{A37B42A9-7F2A-4B5C-A7FE-E363A31A7126}"/>
              </a:ext>
            </a:extLst>
          </p:cNvPr>
          <p:cNvSpPr txBox="1"/>
          <p:nvPr/>
        </p:nvSpPr>
        <p:spPr>
          <a:xfrm>
            <a:off x="421790" y="1643251"/>
            <a:ext cx="9219492" cy="4801314"/>
          </a:xfrm>
          <a:prstGeom prst="rect">
            <a:avLst/>
          </a:prstGeom>
          <a:noFill/>
        </p:spPr>
        <p:txBody>
          <a:bodyPr wrap="square" rtlCol="0">
            <a:spAutoFit/>
          </a:bodyPr>
          <a:lstStyle/>
          <a:p>
            <a:r>
              <a:rPr lang="ja-JP" altLang="en-US" dirty="0">
                <a:latin typeface="+mn-ea"/>
              </a:rPr>
              <a:t>↓はじめに下記の内容に誤りがないか確認。</a:t>
            </a:r>
            <a:endParaRPr lang="en-US" altLang="ja-JP" dirty="0">
              <a:latin typeface="+mn-ea"/>
            </a:endParaRPr>
          </a:p>
          <a:p>
            <a:endParaRPr lang="en-US" altLang="ja-JP" dirty="0">
              <a:latin typeface="+mn-ea"/>
            </a:endParaRPr>
          </a:p>
          <a:p>
            <a:r>
              <a:rPr lang="ja-JP" altLang="en-US" dirty="0">
                <a:latin typeface="+mn-ea"/>
              </a:rPr>
              <a:t>①</a:t>
            </a:r>
            <a:r>
              <a:rPr lang="ja-JP" altLang="en-US" b="1" u="sng" dirty="0">
                <a:latin typeface="+mn-ea"/>
              </a:rPr>
              <a:t>受給者証番号に誤りがないか。</a:t>
            </a:r>
            <a:endParaRPr lang="en-US" altLang="ja-JP" b="1" u="sng" dirty="0">
              <a:latin typeface="+mn-ea"/>
            </a:endParaRPr>
          </a:p>
          <a:p>
            <a:r>
              <a:rPr lang="ja-JP" altLang="en-US" dirty="0">
                <a:latin typeface="+mn-ea"/>
              </a:rPr>
              <a:t>→「障害福祉サービス」「児童通所支援」「地域生活支援事業」それぞれ</a:t>
            </a:r>
            <a:r>
              <a:rPr lang="en-US" altLang="ja-JP" dirty="0">
                <a:latin typeface="+mn-ea"/>
              </a:rPr>
              <a:t>3</a:t>
            </a:r>
            <a:r>
              <a:rPr lang="ja-JP" altLang="en-US" dirty="0">
                <a:latin typeface="+mn-ea"/>
              </a:rPr>
              <a:t>つに付番。</a:t>
            </a:r>
            <a:endParaRPr lang="en-US" altLang="ja-JP" dirty="0">
              <a:latin typeface="+mn-ea"/>
            </a:endParaRPr>
          </a:p>
          <a:p>
            <a:endParaRPr lang="en-US" altLang="ja-JP" dirty="0">
              <a:latin typeface="+mn-ea"/>
            </a:endParaRPr>
          </a:p>
          <a:p>
            <a:r>
              <a:rPr lang="ja-JP" altLang="en-US" dirty="0">
                <a:latin typeface="+mn-ea"/>
              </a:rPr>
              <a:t>②</a:t>
            </a:r>
            <a:r>
              <a:rPr lang="ja-JP" altLang="en-US" b="1" u="sng" dirty="0">
                <a:latin typeface="+mn-ea"/>
              </a:rPr>
              <a:t>請求先市町村に間違いはないか。</a:t>
            </a:r>
            <a:endParaRPr lang="en-US" altLang="ja-JP" b="1" u="sng" dirty="0">
              <a:latin typeface="+mn-ea"/>
            </a:endParaRPr>
          </a:p>
          <a:p>
            <a:endParaRPr lang="en-US" altLang="ja-JP" u="sng" dirty="0">
              <a:latin typeface="+mn-ea"/>
            </a:endParaRPr>
          </a:p>
          <a:p>
            <a:r>
              <a:rPr lang="ja-JP" altLang="en-US" dirty="0">
                <a:latin typeface="+mn-ea"/>
              </a:rPr>
              <a:t>③</a:t>
            </a:r>
            <a:r>
              <a:rPr lang="ja-JP" altLang="en-US" b="1" u="sng" dirty="0">
                <a:latin typeface="+mn-ea"/>
              </a:rPr>
              <a:t>受給者証に記載の支給決定サービスと相違はないか。</a:t>
            </a:r>
            <a:endParaRPr lang="en-US" altLang="ja-JP" b="1" u="sng" dirty="0">
              <a:latin typeface="+mn-ea"/>
            </a:endParaRPr>
          </a:p>
          <a:p>
            <a:r>
              <a:rPr lang="ja-JP" altLang="en-US" dirty="0">
                <a:latin typeface="+mn-ea"/>
              </a:rPr>
              <a:t>　→加算対象じゃないけど、加算をつけて請求していない？　　　　　　　　</a:t>
            </a:r>
            <a:endParaRPr lang="en-US" altLang="ja-JP" dirty="0">
              <a:latin typeface="+mn-ea"/>
            </a:endParaRPr>
          </a:p>
          <a:p>
            <a:r>
              <a:rPr lang="ja-JP" altLang="en-US" dirty="0">
                <a:latin typeface="+mn-ea"/>
              </a:rPr>
              <a:t>　→利用者負担上限月額</a:t>
            </a:r>
            <a:r>
              <a:rPr lang="en-US" altLang="ja-JP" dirty="0">
                <a:latin typeface="+mn-ea"/>
              </a:rPr>
              <a:t>4600</a:t>
            </a:r>
            <a:r>
              <a:rPr lang="ja-JP" altLang="en-US" dirty="0">
                <a:latin typeface="+mn-ea"/>
              </a:rPr>
              <a:t>円だけど、</a:t>
            </a:r>
            <a:r>
              <a:rPr lang="en-US" altLang="ja-JP" dirty="0">
                <a:latin typeface="+mn-ea"/>
              </a:rPr>
              <a:t>0</a:t>
            </a:r>
            <a:r>
              <a:rPr lang="ja-JP" altLang="en-US" dirty="0">
                <a:latin typeface="+mn-ea"/>
              </a:rPr>
              <a:t>円で請求していない？</a:t>
            </a:r>
            <a:endParaRPr lang="en-US" altLang="ja-JP" dirty="0">
              <a:latin typeface="+mn-ea"/>
            </a:endParaRPr>
          </a:p>
          <a:p>
            <a:endParaRPr lang="en-US" altLang="ja-JP" dirty="0">
              <a:latin typeface="+mn-ea"/>
            </a:endParaRPr>
          </a:p>
          <a:p>
            <a:r>
              <a:rPr lang="en-US" altLang="ja-JP" dirty="0">
                <a:latin typeface="+mn-ea"/>
              </a:rPr>
              <a:t>※</a:t>
            </a:r>
            <a:r>
              <a:rPr lang="ja-JP" altLang="en-US" dirty="0">
                <a:latin typeface="+mn-ea"/>
              </a:rPr>
              <a:t>請求内容に間違いはなくても、</a:t>
            </a:r>
            <a:r>
              <a:rPr lang="ja-JP" altLang="en-US" u="sng" dirty="0">
                <a:solidFill>
                  <a:srgbClr val="FF0000"/>
                </a:solidFill>
                <a:latin typeface="+mn-ea"/>
              </a:rPr>
              <a:t>請求システム上の契約内容の項目</a:t>
            </a:r>
            <a:r>
              <a:rPr lang="ja-JP" altLang="en-US" dirty="0">
                <a:latin typeface="+mn-ea"/>
              </a:rPr>
              <a:t>の入力が誤っていると同様のエラーが出ます。</a:t>
            </a:r>
            <a:endParaRPr lang="en-US" altLang="ja-JP" dirty="0">
              <a:latin typeface="+mn-ea"/>
            </a:endParaRPr>
          </a:p>
          <a:p>
            <a:endParaRPr lang="en-US" altLang="ja-JP" dirty="0">
              <a:latin typeface="+mn-ea"/>
            </a:endParaRPr>
          </a:p>
          <a:p>
            <a:r>
              <a:rPr lang="ja-JP" altLang="en-US" dirty="0">
                <a:latin typeface="+mn-ea"/>
              </a:rPr>
              <a:t>①～③の内容を確認の上、入力に誤りがなければ、受給者証の更新がされていない可能性があります。</a:t>
            </a:r>
            <a:r>
              <a:rPr kumimoji="1" lang="ja-JP" altLang="en-US" dirty="0"/>
              <a:t>更新等の進捗状況については「進捗確認オンラインシステム」をご活用ください。</a:t>
            </a:r>
            <a:endParaRPr lang="en-US" altLang="ja-JP" dirty="0">
              <a:latin typeface="+mn-ea"/>
            </a:endParaRPr>
          </a:p>
        </p:txBody>
      </p:sp>
    </p:spTree>
    <p:extLst>
      <p:ext uri="{BB962C8B-B14F-4D97-AF65-F5344CB8AC3E}">
        <p14:creationId xmlns:p14="http://schemas.microsoft.com/office/powerpoint/2010/main" val="44149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wipe(down)">
                                      <p:cBhvr>
                                        <p:cTn id="7" dur="500"/>
                                        <p:tgtEl>
                                          <p:spTgt spid="10">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10">
                                            <p:txEl>
                                              <p:pRg st="3" end="3"/>
                                            </p:txEl>
                                          </p:spTgt>
                                        </p:tgtEl>
                                        <p:attrNameLst>
                                          <p:attrName>style.visibility</p:attrName>
                                        </p:attrNameLst>
                                      </p:cBhvr>
                                      <p:to>
                                        <p:strVal val="visible"/>
                                      </p:to>
                                    </p:set>
                                    <p:animEffect transition="in" filter="wipe(down)">
                                      <p:cBhvr>
                                        <p:cTn id="10" dur="500"/>
                                        <p:tgtEl>
                                          <p:spTgt spid="10">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0">
                                            <p:txEl>
                                              <p:pRg st="5" end="5"/>
                                            </p:txEl>
                                          </p:spTgt>
                                        </p:tgtEl>
                                        <p:attrNameLst>
                                          <p:attrName>style.visibility</p:attrName>
                                        </p:attrNameLst>
                                      </p:cBhvr>
                                      <p:to>
                                        <p:strVal val="visible"/>
                                      </p:to>
                                    </p:set>
                                    <p:animEffect transition="in" filter="wipe(down)">
                                      <p:cBhvr>
                                        <p:cTn id="15" dur="500"/>
                                        <p:tgtEl>
                                          <p:spTgt spid="10">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10">
                                            <p:txEl>
                                              <p:pRg st="7" end="7"/>
                                            </p:txEl>
                                          </p:spTgt>
                                        </p:tgtEl>
                                        <p:attrNameLst>
                                          <p:attrName>style.visibility</p:attrName>
                                        </p:attrNameLst>
                                      </p:cBhvr>
                                      <p:to>
                                        <p:strVal val="visible"/>
                                      </p:to>
                                    </p:set>
                                    <p:animEffect transition="in" filter="wipe(down)">
                                      <p:cBhvr>
                                        <p:cTn id="20" dur="500"/>
                                        <p:tgtEl>
                                          <p:spTgt spid="10">
                                            <p:txEl>
                                              <p:pRg st="7" end="7"/>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10">
                                            <p:txEl>
                                              <p:pRg st="8" end="8"/>
                                            </p:txEl>
                                          </p:spTgt>
                                        </p:tgtEl>
                                        <p:attrNameLst>
                                          <p:attrName>style.visibility</p:attrName>
                                        </p:attrNameLst>
                                      </p:cBhvr>
                                      <p:to>
                                        <p:strVal val="visible"/>
                                      </p:to>
                                    </p:set>
                                    <p:animEffect transition="in" filter="wipe(down)">
                                      <p:cBhvr>
                                        <p:cTn id="23" dur="500"/>
                                        <p:tgtEl>
                                          <p:spTgt spid="10">
                                            <p:txEl>
                                              <p:pRg st="8" end="8"/>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10">
                                            <p:txEl>
                                              <p:pRg st="9" end="9"/>
                                            </p:txEl>
                                          </p:spTgt>
                                        </p:tgtEl>
                                        <p:attrNameLst>
                                          <p:attrName>style.visibility</p:attrName>
                                        </p:attrNameLst>
                                      </p:cBhvr>
                                      <p:to>
                                        <p:strVal val="visible"/>
                                      </p:to>
                                    </p:set>
                                    <p:animEffect transition="in" filter="wipe(down)">
                                      <p:cBhvr>
                                        <p:cTn id="26" dur="500"/>
                                        <p:tgtEl>
                                          <p:spTgt spid="10">
                                            <p:txEl>
                                              <p:pRg st="9" end="9"/>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10">
                                            <p:txEl>
                                              <p:pRg st="11" end="11"/>
                                            </p:txEl>
                                          </p:spTgt>
                                        </p:tgtEl>
                                        <p:attrNameLst>
                                          <p:attrName>style.visibility</p:attrName>
                                        </p:attrNameLst>
                                      </p:cBhvr>
                                      <p:to>
                                        <p:strVal val="visible"/>
                                      </p:to>
                                    </p:set>
                                    <p:animEffect transition="in" filter="wipe(down)">
                                      <p:cBhvr>
                                        <p:cTn id="31" dur="500"/>
                                        <p:tgtEl>
                                          <p:spTgt spid="10">
                                            <p:txEl>
                                              <p:pRg st="11" end="1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0">
                                            <p:txEl>
                                              <p:pRg st="13" end="13"/>
                                            </p:txEl>
                                          </p:spTgt>
                                        </p:tgtEl>
                                        <p:attrNameLst>
                                          <p:attrName>style.visibility</p:attrName>
                                        </p:attrNameLst>
                                      </p:cBhvr>
                                      <p:to>
                                        <p:strVal val="visible"/>
                                      </p:to>
                                    </p:set>
                                    <p:animEffect transition="in" filter="wipe(down)">
                                      <p:cBhvr>
                                        <p:cTn id="36" dur="500"/>
                                        <p:tgtEl>
                                          <p:spTgt spid="10">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6661A640-C011-47B9-887B-3462F8CD11CB}"/>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D4451DFA-2FCF-4424-94B3-2B128B35B673}"/>
              </a:ext>
            </a:extLst>
          </p:cNvPr>
          <p:cNvSpPr txBox="1"/>
          <p:nvPr/>
        </p:nvSpPr>
        <p:spPr>
          <a:xfrm>
            <a:off x="325361" y="340155"/>
            <a:ext cx="8606971" cy="523220"/>
          </a:xfrm>
          <a:prstGeom prst="rect">
            <a:avLst/>
          </a:prstGeom>
          <a:noFill/>
        </p:spPr>
        <p:txBody>
          <a:bodyPr wrap="square" rtlCol="0">
            <a:spAutoFit/>
          </a:bodyPr>
          <a:lstStyle/>
          <a:p>
            <a:r>
              <a:rPr kumimoji="1" lang="ja-JP" altLang="en-US" sz="2800" dirty="0"/>
              <a:t>２．仮審査でエラーが出た際の対応方法について</a:t>
            </a:r>
          </a:p>
        </p:txBody>
      </p:sp>
      <p:sp>
        <p:nvSpPr>
          <p:cNvPr id="2" name="スライド番号プレースホルダー 1">
            <a:extLst>
              <a:ext uri="{FF2B5EF4-FFF2-40B4-BE49-F238E27FC236}">
                <a16:creationId xmlns:a16="http://schemas.microsoft.com/office/drawing/2014/main" id="{4367EDF8-71FC-4C0C-A7FD-04A5E8024C66}"/>
              </a:ext>
            </a:extLst>
          </p:cNvPr>
          <p:cNvSpPr>
            <a:spLocks noGrp="1"/>
          </p:cNvSpPr>
          <p:nvPr>
            <p:ph type="sldNum" sz="quarter" idx="12"/>
          </p:nvPr>
        </p:nvSpPr>
        <p:spPr/>
        <p:txBody>
          <a:bodyPr/>
          <a:lstStyle/>
          <a:p>
            <a:fld id="{9786A3E4-837E-4C9B-B08C-F67D59177844}" type="slidenum">
              <a:rPr kumimoji="1" lang="ja-JP" altLang="en-US" smtClean="0"/>
              <a:t>8</a:t>
            </a:fld>
            <a:endParaRPr kumimoji="1" lang="ja-JP" altLang="en-US"/>
          </a:p>
        </p:txBody>
      </p:sp>
      <p:sp>
        <p:nvSpPr>
          <p:cNvPr id="11" name="テキスト ボックス 10">
            <a:extLst>
              <a:ext uri="{FF2B5EF4-FFF2-40B4-BE49-F238E27FC236}">
                <a16:creationId xmlns:a16="http://schemas.microsoft.com/office/drawing/2014/main" id="{6C37ACDC-5F75-40B0-8824-76DEF62B0FDD}"/>
              </a:ext>
            </a:extLst>
          </p:cNvPr>
          <p:cNvSpPr txBox="1"/>
          <p:nvPr/>
        </p:nvSpPr>
        <p:spPr>
          <a:xfrm>
            <a:off x="342900" y="1104243"/>
            <a:ext cx="8606971" cy="461665"/>
          </a:xfrm>
          <a:prstGeom prst="rect">
            <a:avLst/>
          </a:prstGeom>
          <a:noFill/>
        </p:spPr>
        <p:txBody>
          <a:bodyPr wrap="square" rtlCol="0">
            <a:spAutoFit/>
          </a:bodyPr>
          <a:lstStyle/>
          <a:p>
            <a:r>
              <a:rPr kumimoji="1" lang="ja-JP" altLang="en-US" sz="2400" b="1" dirty="0"/>
              <a:t>進捗確認オンラインシステムについて</a:t>
            </a:r>
          </a:p>
        </p:txBody>
      </p:sp>
      <p:sp>
        <p:nvSpPr>
          <p:cNvPr id="3" name="テキスト ボックス 2">
            <a:extLst>
              <a:ext uri="{FF2B5EF4-FFF2-40B4-BE49-F238E27FC236}">
                <a16:creationId xmlns:a16="http://schemas.microsoft.com/office/drawing/2014/main" id="{09DC6AA5-C1A5-4DE7-8244-38CB799F1136}"/>
              </a:ext>
            </a:extLst>
          </p:cNvPr>
          <p:cNvSpPr txBox="1"/>
          <p:nvPr/>
        </p:nvSpPr>
        <p:spPr>
          <a:xfrm>
            <a:off x="465919" y="2153206"/>
            <a:ext cx="8325853" cy="4090737"/>
          </a:xfrm>
          <a:prstGeom prst="rect">
            <a:avLst/>
          </a:prstGeom>
          <a:noFill/>
        </p:spPr>
        <p:txBody>
          <a:bodyPr wrap="square" rtlCol="0">
            <a:spAutoFit/>
          </a:bodyPr>
          <a:lstStyle/>
          <a:p>
            <a:endParaRPr kumimoji="1" lang="ja-JP" altLang="en-US" dirty="0"/>
          </a:p>
        </p:txBody>
      </p:sp>
      <p:sp>
        <p:nvSpPr>
          <p:cNvPr id="4" name="テキスト ボックス 3">
            <a:extLst>
              <a:ext uri="{FF2B5EF4-FFF2-40B4-BE49-F238E27FC236}">
                <a16:creationId xmlns:a16="http://schemas.microsoft.com/office/drawing/2014/main" id="{F2163928-2A24-4F98-9762-93FD87FAECF3}"/>
              </a:ext>
            </a:extLst>
          </p:cNvPr>
          <p:cNvSpPr txBox="1"/>
          <p:nvPr/>
        </p:nvSpPr>
        <p:spPr>
          <a:xfrm>
            <a:off x="465919" y="1614547"/>
            <a:ext cx="8325853" cy="369332"/>
          </a:xfrm>
          <a:prstGeom prst="rect">
            <a:avLst/>
          </a:prstGeom>
          <a:noFill/>
        </p:spPr>
        <p:txBody>
          <a:bodyPr wrap="square" rtlCol="0">
            <a:spAutoFit/>
          </a:bodyPr>
          <a:lstStyle/>
          <a:p>
            <a:r>
              <a:rPr kumimoji="1" lang="en-US" altLang="ja-JP" dirty="0"/>
              <a:t>URL</a:t>
            </a:r>
            <a:r>
              <a:rPr kumimoji="1" lang="ja-JP" altLang="en-US" dirty="0"/>
              <a:t>：</a:t>
            </a:r>
            <a:r>
              <a:rPr kumimoji="1" lang="en-US" altLang="ja-JP" dirty="0"/>
              <a:t>https://naha-kintone.viewer.kintoneapp.com/public/fukusi-service</a:t>
            </a:r>
            <a:endParaRPr kumimoji="1" lang="ja-JP" altLang="en-US" dirty="0"/>
          </a:p>
        </p:txBody>
      </p:sp>
      <p:pic>
        <p:nvPicPr>
          <p:cNvPr id="5" name="図 4">
            <a:extLst>
              <a:ext uri="{FF2B5EF4-FFF2-40B4-BE49-F238E27FC236}">
                <a16:creationId xmlns:a16="http://schemas.microsoft.com/office/drawing/2014/main" id="{E4EB4009-AAB5-40B1-A9DC-5106CE164A76}"/>
              </a:ext>
            </a:extLst>
          </p:cNvPr>
          <p:cNvPicPr>
            <a:picLocks noChangeAspect="1"/>
          </p:cNvPicPr>
          <p:nvPr/>
        </p:nvPicPr>
        <p:blipFill>
          <a:blip r:embed="rId3"/>
          <a:stretch>
            <a:fillRect/>
          </a:stretch>
        </p:blipFill>
        <p:spPr>
          <a:xfrm>
            <a:off x="3911389" y="2511814"/>
            <a:ext cx="5824617" cy="2805684"/>
          </a:xfrm>
          <a:prstGeom prst="rect">
            <a:avLst/>
          </a:prstGeom>
        </p:spPr>
      </p:pic>
      <p:pic>
        <p:nvPicPr>
          <p:cNvPr id="15" name="図 14">
            <a:extLst>
              <a:ext uri="{FF2B5EF4-FFF2-40B4-BE49-F238E27FC236}">
                <a16:creationId xmlns:a16="http://schemas.microsoft.com/office/drawing/2014/main" id="{3F4D3AF0-58C5-40BA-9F60-58AB12A1DD15}"/>
              </a:ext>
            </a:extLst>
          </p:cNvPr>
          <p:cNvPicPr>
            <a:picLocks noChangeAspect="1"/>
          </p:cNvPicPr>
          <p:nvPr/>
        </p:nvPicPr>
        <p:blipFill>
          <a:blip r:embed="rId4"/>
          <a:stretch>
            <a:fillRect/>
          </a:stretch>
        </p:blipFill>
        <p:spPr>
          <a:xfrm>
            <a:off x="763274" y="2176440"/>
            <a:ext cx="2850760" cy="3839517"/>
          </a:xfrm>
          <a:prstGeom prst="rect">
            <a:avLst/>
          </a:prstGeom>
          <a:ln>
            <a:solidFill>
              <a:schemeClr val="tx1"/>
            </a:solidFill>
          </a:ln>
        </p:spPr>
      </p:pic>
      <p:sp>
        <p:nvSpPr>
          <p:cNvPr id="16" name="四角形: 角を丸くする 15">
            <a:extLst>
              <a:ext uri="{FF2B5EF4-FFF2-40B4-BE49-F238E27FC236}">
                <a16:creationId xmlns:a16="http://schemas.microsoft.com/office/drawing/2014/main" id="{11AB386C-2893-4853-96B7-0A1F02E48EDA}"/>
              </a:ext>
            </a:extLst>
          </p:cNvPr>
          <p:cNvSpPr/>
          <p:nvPr/>
        </p:nvSpPr>
        <p:spPr>
          <a:xfrm>
            <a:off x="901700" y="5435600"/>
            <a:ext cx="901700" cy="318157"/>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矢印コネクタ 17">
            <a:extLst>
              <a:ext uri="{FF2B5EF4-FFF2-40B4-BE49-F238E27FC236}">
                <a16:creationId xmlns:a16="http://schemas.microsoft.com/office/drawing/2014/main" id="{BBCFD654-2181-41B0-A379-A54258A677E7}"/>
              </a:ext>
            </a:extLst>
          </p:cNvPr>
          <p:cNvCxnSpPr/>
          <p:nvPr/>
        </p:nvCxnSpPr>
        <p:spPr>
          <a:xfrm flipV="1">
            <a:off x="1803400" y="3314700"/>
            <a:ext cx="2235200" cy="212090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0FA3887A-E976-4A3E-A6CA-6AABCE615A78}"/>
              </a:ext>
            </a:extLst>
          </p:cNvPr>
          <p:cNvSpPr txBox="1"/>
          <p:nvPr/>
        </p:nvSpPr>
        <p:spPr>
          <a:xfrm>
            <a:off x="901700" y="5189386"/>
            <a:ext cx="989730" cy="276999"/>
          </a:xfrm>
          <a:prstGeom prst="rect">
            <a:avLst/>
          </a:prstGeom>
          <a:noFill/>
        </p:spPr>
        <p:txBody>
          <a:bodyPr wrap="square" rtlCol="0">
            <a:spAutoFit/>
          </a:bodyPr>
          <a:lstStyle/>
          <a:p>
            <a:r>
              <a:rPr kumimoji="1" lang="ja-JP" altLang="en-US" sz="1200" dirty="0"/>
              <a:t>↓照会番号</a:t>
            </a:r>
          </a:p>
        </p:txBody>
      </p:sp>
    </p:spTree>
    <p:extLst>
      <p:ext uri="{BB962C8B-B14F-4D97-AF65-F5344CB8AC3E}">
        <p14:creationId xmlns:p14="http://schemas.microsoft.com/office/powerpoint/2010/main" val="2203970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6661A640-C011-47B9-887B-3462F8CD11CB}"/>
              </a:ext>
            </a:extLst>
          </p:cNvPr>
          <p:cNvCxnSpPr>
            <a:cxnSpLocks/>
          </p:cNvCxnSpPr>
          <p:nvPr/>
        </p:nvCxnSpPr>
        <p:spPr>
          <a:xfrm>
            <a:off x="342900" y="842043"/>
            <a:ext cx="9239250" cy="0"/>
          </a:xfrm>
          <a:prstGeom prst="line">
            <a:avLst/>
          </a:prstGeom>
          <a:ln w="82550" cmpd="thinThick"/>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1603C753-02E5-4D19-AB04-CF91C1476C6F}"/>
              </a:ext>
            </a:extLst>
          </p:cNvPr>
          <p:cNvSpPr>
            <a:spLocks noGrp="1"/>
          </p:cNvSpPr>
          <p:nvPr>
            <p:ph type="sldNum" sz="quarter" idx="12"/>
          </p:nvPr>
        </p:nvSpPr>
        <p:spPr/>
        <p:txBody>
          <a:bodyPr/>
          <a:lstStyle/>
          <a:p>
            <a:fld id="{9786A3E4-837E-4C9B-B08C-F67D59177844}" type="slidenum">
              <a:rPr kumimoji="1" lang="ja-JP" altLang="en-US" smtClean="0"/>
              <a:t>9</a:t>
            </a:fld>
            <a:endParaRPr kumimoji="1" lang="ja-JP" altLang="en-US"/>
          </a:p>
        </p:txBody>
      </p:sp>
      <p:sp>
        <p:nvSpPr>
          <p:cNvPr id="8" name="テキスト ボックス 7">
            <a:extLst>
              <a:ext uri="{FF2B5EF4-FFF2-40B4-BE49-F238E27FC236}">
                <a16:creationId xmlns:a16="http://schemas.microsoft.com/office/drawing/2014/main" id="{8EF827F4-EFFD-46AF-8B1E-852C868B7284}"/>
              </a:ext>
            </a:extLst>
          </p:cNvPr>
          <p:cNvSpPr txBox="1"/>
          <p:nvPr/>
        </p:nvSpPr>
        <p:spPr>
          <a:xfrm>
            <a:off x="342900" y="303618"/>
            <a:ext cx="8606971" cy="523220"/>
          </a:xfrm>
          <a:prstGeom prst="rect">
            <a:avLst/>
          </a:prstGeom>
          <a:noFill/>
        </p:spPr>
        <p:txBody>
          <a:bodyPr wrap="square" rtlCol="0">
            <a:spAutoFit/>
          </a:bodyPr>
          <a:lstStyle/>
          <a:p>
            <a:r>
              <a:rPr kumimoji="1" lang="ja-JP" altLang="en-US" sz="2800" dirty="0"/>
              <a:t>２．仮審査でエラーが出た際の対応方法について</a:t>
            </a:r>
          </a:p>
        </p:txBody>
      </p:sp>
      <p:sp>
        <p:nvSpPr>
          <p:cNvPr id="10" name="テキスト ボックス 9">
            <a:extLst>
              <a:ext uri="{FF2B5EF4-FFF2-40B4-BE49-F238E27FC236}">
                <a16:creationId xmlns:a16="http://schemas.microsoft.com/office/drawing/2014/main" id="{F14BEF90-3065-4027-8500-D1BC62EC96B8}"/>
              </a:ext>
            </a:extLst>
          </p:cNvPr>
          <p:cNvSpPr txBox="1"/>
          <p:nvPr/>
        </p:nvSpPr>
        <p:spPr>
          <a:xfrm>
            <a:off x="318476" y="1100413"/>
            <a:ext cx="9426121" cy="461665"/>
          </a:xfrm>
          <a:prstGeom prst="rect">
            <a:avLst/>
          </a:prstGeom>
          <a:noFill/>
        </p:spPr>
        <p:txBody>
          <a:bodyPr wrap="square" rtlCol="0">
            <a:spAutoFit/>
          </a:bodyPr>
          <a:lstStyle/>
          <a:p>
            <a:pPr>
              <a:spcBef>
                <a:spcPts val="600"/>
              </a:spcBef>
            </a:pPr>
            <a:r>
              <a:rPr kumimoji="1" lang="ja-JP" altLang="en-US" sz="2400" b="1" dirty="0"/>
              <a:t>よくあるエラー②</a:t>
            </a:r>
            <a:endParaRPr kumimoji="1" lang="en-US" altLang="ja-JP" sz="2400" b="1" dirty="0"/>
          </a:p>
        </p:txBody>
      </p:sp>
      <p:sp>
        <p:nvSpPr>
          <p:cNvPr id="12" name="テキスト ボックス 11">
            <a:extLst>
              <a:ext uri="{FF2B5EF4-FFF2-40B4-BE49-F238E27FC236}">
                <a16:creationId xmlns:a16="http://schemas.microsoft.com/office/drawing/2014/main" id="{BB6D70E5-4619-43A2-A140-C880D869B9D3}"/>
              </a:ext>
            </a:extLst>
          </p:cNvPr>
          <p:cNvSpPr txBox="1"/>
          <p:nvPr/>
        </p:nvSpPr>
        <p:spPr>
          <a:xfrm>
            <a:off x="417492" y="3478815"/>
            <a:ext cx="9164658" cy="2055711"/>
          </a:xfrm>
          <a:prstGeom prst="rect">
            <a:avLst/>
          </a:prstGeom>
          <a:noFill/>
        </p:spPr>
        <p:txBody>
          <a:bodyPr wrap="square" rtlCol="0">
            <a:spAutoFit/>
          </a:bodyPr>
          <a:lstStyle/>
          <a:p>
            <a:endParaRPr lang="en-US" altLang="ja-JP" sz="2100" dirty="0">
              <a:latin typeface="+mn-ea"/>
            </a:endParaRPr>
          </a:p>
          <a:p>
            <a:r>
              <a:rPr lang="ja-JP" altLang="en-US" sz="2100" dirty="0">
                <a:latin typeface="+mn-ea"/>
              </a:rPr>
              <a:t>事業所ごとに設定している「</a:t>
            </a:r>
            <a:r>
              <a:rPr lang="ja-JP" altLang="en-US" sz="2100" b="1" u="sng" dirty="0">
                <a:solidFill>
                  <a:srgbClr val="FF0000"/>
                </a:solidFill>
                <a:latin typeface="+mn-ea"/>
              </a:rPr>
              <a:t>契約支給量</a:t>
            </a:r>
            <a:r>
              <a:rPr lang="ja-JP" altLang="en-US" sz="2100" dirty="0">
                <a:latin typeface="+mn-ea"/>
              </a:rPr>
              <a:t>」が受給者証に記載の「決定支給量」を超えた場合にでるエラーになります。</a:t>
            </a:r>
            <a:endParaRPr lang="en-US" altLang="ja-JP" sz="2100" dirty="0">
              <a:latin typeface="+mn-ea"/>
            </a:endParaRPr>
          </a:p>
          <a:p>
            <a:r>
              <a:rPr lang="ja-JP" altLang="en-US" sz="2100" dirty="0">
                <a:latin typeface="+mn-ea"/>
              </a:rPr>
              <a:t>那覇市としては、サービス提供量の合計が「決定支給量」を超えていなければ、返戻にすることはありませんので</a:t>
            </a:r>
            <a:r>
              <a:rPr lang="ja-JP" altLang="en-US" sz="2100" b="1" dirty="0">
                <a:latin typeface="+mn-ea"/>
              </a:rPr>
              <a:t>問い合わせ不要</a:t>
            </a:r>
            <a:r>
              <a:rPr lang="ja-JP" altLang="en-US" sz="2100" dirty="0">
                <a:latin typeface="+mn-ea"/>
              </a:rPr>
              <a:t>ですが、必要性に応じて契約支給量の見直しを行ってください。</a:t>
            </a:r>
            <a:endParaRPr lang="en-US" altLang="ja-JP" sz="2100" dirty="0">
              <a:latin typeface="+mn-ea"/>
            </a:endParaRPr>
          </a:p>
        </p:txBody>
      </p:sp>
      <p:sp>
        <p:nvSpPr>
          <p:cNvPr id="13" name="テキスト ボックス 12">
            <a:extLst>
              <a:ext uri="{FF2B5EF4-FFF2-40B4-BE49-F238E27FC236}">
                <a16:creationId xmlns:a16="http://schemas.microsoft.com/office/drawing/2014/main" id="{ABCD474C-034B-499C-A687-E9529F6831A5}"/>
              </a:ext>
            </a:extLst>
          </p:cNvPr>
          <p:cNvSpPr txBox="1"/>
          <p:nvPr/>
        </p:nvSpPr>
        <p:spPr>
          <a:xfrm>
            <a:off x="156029" y="3198167"/>
            <a:ext cx="9426121" cy="461665"/>
          </a:xfrm>
          <a:prstGeom prst="rect">
            <a:avLst/>
          </a:prstGeom>
          <a:noFill/>
        </p:spPr>
        <p:txBody>
          <a:bodyPr wrap="square" rtlCol="0">
            <a:spAutoFit/>
          </a:bodyPr>
          <a:lstStyle/>
          <a:p>
            <a:pPr>
              <a:spcBef>
                <a:spcPts val="600"/>
              </a:spcBef>
            </a:pPr>
            <a:r>
              <a:rPr kumimoji="1" lang="en-US" altLang="ja-JP" sz="2400" dirty="0"/>
              <a:t>【</a:t>
            </a:r>
            <a:r>
              <a:rPr kumimoji="1" lang="ja-JP" altLang="en-US" sz="2400" b="1" dirty="0"/>
              <a:t>対応方法</a:t>
            </a:r>
            <a:r>
              <a:rPr kumimoji="1" lang="en-US" altLang="ja-JP" sz="2400" b="1" dirty="0"/>
              <a:t>】</a:t>
            </a:r>
          </a:p>
        </p:txBody>
      </p:sp>
      <p:graphicFrame>
        <p:nvGraphicFramePr>
          <p:cNvPr id="5" name="表 14">
            <a:extLst>
              <a:ext uri="{FF2B5EF4-FFF2-40B4-BE49-F238E27FC236}">
                <a16:creationId xmlns:a16="http://schemas.microsoft.com/office/drawing/2014/main" id="{FA3BBB74-8194-46AC-8512-4CDB48958C0A}"/>
              </a:ext>
            </a:extLst>
          </p:cNvPr>
          <p:cNvGraphicFramePr>
            <a:graphicFrameLocks noGrp="1"/>
          </p:cNvGraphicFramePr>
          <p:nvPr>
            <p:extLst>
              <p:ext uri="{D42A27DB-BD31-4B8C-83A1-F6EECF244321}">
                <p14:modId xmlns:p14="http://schemas.microsoft.com/office/powerpoint/2010/main" val="4286497112"/>
              </p:ext>
            </p:extLst>
          </p:nvPr>
        </p:nvGraphicFramePr>
        <p:xfrm>
          <a:off x="417492" y="1697244"/>
          <a:ext cx="9164658" cy="972309"/>
        </p:xfrm>
        <a:graphic>
          <a:graphicData uri="http://schemas.openxmlformats.org/drawingml/2006/table">
            <a:tbl>
              <a:tblPr firstRow="1" bandRow="1">
                <a:tableStyleId>{5C22544A-7EE6-4342-B048-85BDC9FD1C3A}</a:tableStyleId>
              </a:tblPr>
              <a:tblGrid>
                <a:gridCol w="1786908">
                  <a:extLst>
                    <a:ext uri="{9D8B030D-6E8A-4147-A177-3AD203B41FA5}">
                      <a16:colId xmlns:a16="http://schemas.microsoft.com/office/drawing/2014/main" val="1554317941"/>
                    </a:ext>
                  </a:extLst>
                </a:gridCol>
                <a:gridCol w="7377750">
                  <a:extLst>
                    <a:ext uri="{9D8B030D-6E8A-4147-A177-3AD203B41FA5}">
                      <a16:colId xmlns:a16="http://schemas.microsoft.com/office/drawing/2014/main" val="2796670632"/>
                    </a:ext>
                  </a:extLst>
                </a:gridCol>
              </a:tblGrid>
              <a:tr h="370146">
                <a:tc>
                  <a:txBody>
                    <a:bodyPr/>
                    <a:lstStyle/>
                    <a:p>
                      <a:r>
                        <a:rPr kumimoji="1" lang="ja-JP" altLang="en-US" dirty="0"/>
                        <a:t>エラーコード</a:t>
                      </a:r>
                    </a:p>
                  </a:txBody>
                  <a:tcPr/>
                </a:tc>
                <a:tc>
                  <a:txBody>
                    <a:bodyPr/>
                    <a:lstStyle/>
                    <a:p>
                      <a:r>
                        <a:rPr kumimoji="1" lang="ja-JP" altLang="en-US" dirty="0"/>
                        <a:t>エラー内容</a:t>
                      </a:r>
                    </a:p>
                  </a:txBody>
                  <a:tcPr/>
                </a:tc>
                <a:extLst>
                  <a:ext uri="{0D108BD9-81ED-4DB2-BD59-A6C34878D82A}">
                    <a16:rowId xmlns:a16="http://schemas.microsoft.com/office/drawing/2014/main" val="2468073924"/>
                  </a:ext>
                </a:extLst>
              </a:tr>
              <a:tr h="60216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2000" b="1" dirty="0">
                          <a:latin typeface="+mn-ea"/>
                        </a:rPr>
                        <a:t>EG28</a:t>
                      </a:r>
                    </a:p>
                  </a:txBody>
                  <a:tcPr/>
                </a:tc>
                <a:tc>
                  <a:txBody>
                    <a:bodyPr/>
                    <a:lstStyle/>
                    <a:p>
                      <a:pPr marL="0" indent="0">
                        <a:buFont typeface="Wingdings 3" charset="2"/>
                        <a:buNone/>
                      </a:pPr>
                      <a:r>
                        <a:rPr lang="ja-JP" altLang="en-US" sz="2000" dirty="0">
                          <a:latin typeface="+mn-ea"/>
                        </a:rPr>
                        <a:t>請求明細書の「</a:t>
                      </a:r>
                      <a:r>
                        <a:rPr lang="ja-JP" altLang="en-US" sz="2000" b="1" u="sng" dirty="0">
                          <a:solidFill>
                            <a:srgbClr val="FF0000"/>
                          </a:solidFill>
                          <a:latin typeface="+mn-ea"/>
                        </a:rPr>
                        <a:t>契約支給量</a:t>
                      </a:r>
                      <a:r>
                        <a:rPr lang="ja-JP" altLang="en-US" sz="2000" dirty="0">
                          <a:latin typeface="+mn-ea"/>
                        </a:rPr>
                        <a:t>」が「決定支給量」を超えています。</a:t>
                      </a:r>
                      <a:endParaRPr lang="en-US" altLang="ja-JP" sz="2000" dirty="0">
                        <a:latin typeface="+mn-ea"/>
                      </a:endParaRPr>
                    </a:p>
                  </a:txBody>
                  <a:tcPr/>
                </a:tc>
                <a:extLst>
                  <a:ext uri="{0D108BD9-81ED-4DB2-BD59-A6C34878D82A}">
                    <a16:rowId xmlns:a16="http://schemas.microsoft.com/office/drawing/2014/main" val="4157114294"/>
                  </a:ext>
                </a:extLst>
              </a:tr>
            </a:tbl>
          </a:graphicData>
        </a:graphic>
      </p:graphicFrame>
    </p:spTree>
    <p:extLst>
      <p:ext uri="{BB962C8B-B14F-4D97-AF65-F5344CB8AC3E}">
        <p14:creationId xmlns:p14="http://schemas.microsoft.com/office/powerpoint/2010/main" val="3101665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theme1.xml><?xml version="1.0" encoding="utf-8"?>
<a:theme xmlns:a="http://schemas.openxmlformats.org/drawingml/2006/main" name="ファセット">
  <a:themeElements>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Organic</Template>
  <TotalTime>16105</TotalTime>
  <Words>4840</Words>
  <PresentationFormat>ワイド画面</PresentationFormat>
  <Paragraphs>326</Paragraphs>
  <Slides>25</Slides>
  <Notes>25</Notes>
  <HiddenSlides>0</HiddenSlides>
  <MMClips>0</MMClips>
  <ScaleCrop>false</ScaleCrop>
  <HeadingPairs>
    <vt:vector baseType="variant" size="6">
      <vt:variant>
        <vt:lpstr>使用されているフォント</vt:lpstr>
      </vt:variant>
      <vt:variant>
        <vt:i4>6</vt:i4>
      </vt:variant>
      <vt:variant>
        <vt:lpstr>テーマ</vt:lpstr>
      </vt:variant>
      <vt:variant>
        <vt:i4>1</vt:i4>
      </vt:variant>
      <vt:variant>
        <vt:lpstr>スライド タイトル</vt:lpstr>
      </vt:variant>
      <vt:variant>
        <vt:i4>25</vt:i4>
      </vt:variant>
    </vt:vector>
  </HeadingPairs>
  <TitlesOfParts>
    <vt:vector baseType="lpstr" size="32">
      <vt:lpstr>BIZ UDゴシック</vt:lpstr>
      <vt:lpstr>メイリオ</vt:lpstr>
      <vt:lpstr>游ゴシック</vt:lpstr>
      <vt:lpstr>Arial</vt:lpstr>
      <vt:lpstr>Trebuchet MS</vt:lpstr>
      <vt:lpstr>Wingdings 3</vt:lpstr>
      <vt:lpstr>ファセット</vt:lpstr>
      <vt:lpstr>令和７年度集団指導 指定障害福祉サービス</vt:lpstr>
      <vt:lpstr>PowerPoint プレゼンテーション</vt:lpstr>
      <vt:lpstr>１．請求審査の流れ</vt:lpstr>
      <vt:lpstr>PowerPoint プレゼンテーション</vt:lpstr>
      <vt:lpstr>２．仮審査（一次審査）でエラーが出た際の対応方法について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３.  二次審査のエラーについて　</vt:lpstr>
      <vt:lpstr>PowerPoint プレゼンテーション</vt:lpstr>
      <vt:lpstr>PowerPoint プレゼンテーション</vt:lpstr>
      <vt:lpstr>PowerPoint プレゼンテーション</vt:lpstr>
      <vt:lpstr>PowerPoint プレゼンテーション</vt:lpstr>
      <vt:lpstr>４.  地域生活支援事業の請求について　</vt:lpstr>
      <vt:lpstr>PowerPoint プレゼンテーション</vt:lpstr>
      <vt:lpstr>PowerPoint プレゼンテーション</vt:lpstr>
      <vt:lpstr>５．過誤請求について</vt:lpstr>
      <vt:lpstr>PowerPoint プレゼンテーション</vt:lpstr>
      <vt:lpstr>PowerPoint プレゼンテーション</vt:lpstr>
      <vt:lpstr>PowerPoint プレゼンテーション</vt:lpstr>
      <vt:lpstr>６．提出物について</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dcterms:created xsi:type="dcterms:W3CDTF">2025-11-13T07:56:50Z</dcterms:created>
  <dcterms:modified xsi:type="dcterms:W3CDTF">2026-03-17T07:39:53Z</dcterms:modified>
</cp:coreProperties>
</file>