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4"/>
  </p:notesMasterIdLst>
  <p:sldIdLst>
    <p:sldId id="261" r:id="rId2"/>
    <p:sldId id="262" r:id="rId3"/>
  </p:sldIdLst>
  <p:sldSz cx="7775575" cy="10907713"/>
  <p:notesSz cx="6735763" cy="987266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757"/>
    <a:srgbClr val="35B597"/>
    <a:srgbClr val="EC6D81"/>
    <a:srgbClr val="E40081"/>
    <a:srgbClr val="231815"/>
    <a:srgbClr val="221814"/>
    <a:srgbClr val="C23C5B"/>
    <a:srgbClr val="751C35"/>
    <a:srgbClr val="E94708"/>
    <a:srgbClr val="906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0" y="72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5347"/>
          </a:xfrm>
          <a:prstGeom prst="rect">
            <a:avLst/>
          </a:prstGeom>
        </p:spPr>
        <p:txBody>
          <a:bodyPr vert="horz" lIns="90811" tIns="45406" rIns="90811" bIns="45406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5347"/>
          </a:xfrm>
          <a:prstGeom prst="rect">
            <a:avLst/>
          </a:prstGeom>
        </p:spPr>
        <p:txBody>
          <a:bodyPr vert="horz" lIns="90811" tIns="45406" rIns="90811" bIns="45406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3488"/>
            <a:ext cx="2373313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11" tIns="45406" rIns="90811" bIns="454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51220"/>
            <a:ext cx="5388610" cy="3887361"/>
          </a:xfrm>
          <a:prstGeom prst="rect">
            <a:avLst/>
          </a:prstGeom>
        </p:spPr>
        <p:txBody>
          <a:bodyPr vert="horz" lIns="90811" tIns="45406" rIns="90811" bIns="454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7319"/>
            <a:ext cx="2918830" cy="495346"/>
          </a:xfrm>
          <a:prstGeom prst="rect">
            <a:avLst/>
          </a:prstGeom>
        </p:spPr>
        <p:txBody>
          <a:bodyPr vert="horz" lIns="90811" tIns="45406" rIns="90811" bIns="45406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7319"/>
            <a:ext cx="2918830" cy="495346"/>
          </a:xfrm>
          <a:prstGeom prst="rect">
            <a:avLst/>
          </a:prstGeom>
        </p:spPr>
        <p:txBody>
          <a:bodyPr vert="horz" lIns="90811" tIns="45406" rIns="90811" bIns="45406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emf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" y="-3370"/>
            <a:ext cx="7783747" cy="1090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16" y="1582871"/>
            <a:ext cx="1429472" cy="26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018" y="2643386"/>
            <a:ext cx="6108319" cy="592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094392" y="2729486"/>
            <a:ext cx="5774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元気で笑顔のある地域を一緒に作っていきましょう！</a:t>
            </a:r>
            <a:endParaRPr lang="zh-CN" altLang="en-US" sz="20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175481" y="9149376"/>
            <a:ext cx="142757" cy="93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335" y="6979626"/>
            <a:ext cx="2070100" cy="11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835" y="6987563"/>
            <a:ext cx="2070100" cy="11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2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835" y="7381263"/>
            <a:ext cx="2070100" cy="11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2053" y="9870684"/>
            <a:ext cx="2320219" cy="474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4567010" y="9936569"/>
            <a:ext cx="2282997" cy="3431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30" b="1" dirty="0">
                <a:solidFill>
                  <a:srgbClr val="35B597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プログラムは裏面に</a:t>
            </a:r>
            <a:r>
              <a:rPr lang="ja-JP" altLang="en-US" sz="1630" dirty="0">
                <a:solidFill>
                  <a:srgbClr val="35B597"/>
                </a:solidFill>
              </a:rPr>
              <a:t>➡</a:t>
            </a:r>
            <a:endParaRPr lang="zh-CN" altLang="en-US" sz="1630" dirty="0">
              <a:solidFill>
                <a:srgbClr val="35B597"/>
              </a:solidFill>
            </a:endParaRPr>
          </a:p>
        </p:txBody>
      </p:sp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16" y="8788726"/>
            <a:ext cx="6120000" cy="75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628955" y="9303497"/>
            <a:ext cx="14029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35B597"/>
                </a:solidFill>
              </a:rPr>
              <a:t>お問い合わせ</a:t>
            </a:r>
            <a:endParaRPr lang="en-US" altLang="ja-JP" sz="1600" b="1" dirty="0">
              <a:solidFill>
                <a:srgbClr val="35B597"/>
              </a:solidFill>
            </a:endParaRPr>
          </a:p>
          <a:p>
            <a:pPr algn="ctr"/>
            <a:r>
              <a:rPr lang="ja-JP" altLang="en-US" sz="1600" b="1" dirty="0">
                <a:solidFill>
                  <a:srgbClr val="35B597"/>
                </a:solidFill>
              </a:rPr>
              <a:t>・受付先</a:t>
            </a:r>
          </a:p>
        </p:txBody>
      </p:sp>
      <p:pic>
        <p:nvPicPr>
          <p:cNvPr id="82" name="Picture 2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609" y="9903312"/>
            <a:ext cx="671344" cy="367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2051481" y="9063330"/>
            <a:ext cx="47468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那覇市役所　ちゃーがんじゅう課　包括支援グループ</a:t>
            </a:r>
            <a:endParaRPr lang="zh-CN" altLang="en-US" sz="1200" b="1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798883" y="9450239"/>
            <a:ext cx="300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b="1" dirty="0">
                <a:latin typeface="MS PGothic" pitchFamily="34" charset="-128"/>
                <a:ea typeface="MS PGothic" pitchFamily="34" charset="-128"/>
              </a:rPr>
              <a:t>８６２</a:t>
            </a:r>
            <a:r>
              <a:rPr lang="en-US" altLang="ja-JP" sz="1800" b="1" dirty="0">
                <a:latin typeface="MS PGothic" pitchFamily="34" charset="-128"/>
                <a:ea typeface="MS PGothic" pitchFamily="34" charset="-128"/>
              </a:rPr>
              <a:t>-</a:t>
            </a:r>
            <a:r>
              <a:rPr lang="ja-JP" altLang="en-US" sz="1800" b="1" dirty="0">
                <a:latin typeface="MS PGothic" pitchFamily="34" charset="-128"/>
                <a:ea typeface="MS PGothic" pitchFamily="34" charset="-128"/>
              </a:rPr>
              <a:t>９０１０（内線２４２５</a:t>
            </a:r>
            <a:r>
              <a:rPr lang="en-US" altLang="ja-JP" sz="1800" b="1" dirty="0">
                <a:latin typeface="MS PGothic" pitchFamily="34" charset="-128"/>
                <a:ea typeface="MS PGothic" pitchFamily="34" charset="-128"/>
              </a:rPr>
              <a:t>)</a:t>
            </a:r>
            <a:endParaRPr lang="zh-CN" altLang="en-US" sz="1800" b="1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18783" y="9911877"/>
            <a:ext cx="111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平良・宮城</a:t>
            </a:r>
            <a:endParaRPr lang="zh-CN" altLang="en-US" sz="1600" b="1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2164225" y="9912000"/>
            <a:ext cx="671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担当</a:t>
            </a:r>
            <a:endParaRPr lang="zh-CN" altLang="en-US" sz="1600" b="1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-681982" y="582171"/>
            <a:ext cx="9068747" cy="9242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ts val="7300"/>
              </a:lnSpc>
            </a:pPr>
            <a:r>
              <a:rPr lang="ja-JP" altLang="en-US" sz="4400" dirty="0">
                <a:ln w="1270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35B597"/>
                </a:solidFill>
                <a:effectLst>
                  <a:outerShdw blurRad="50000" dist="50800" dir="7500000" algn="tl">
                    <a:srgbClr val="000000">
                      <a:shade val="5000"/>
                      <a:alpha val="54000"/>
                    </a:srgbClr>
                  </a:outerShdw>
                </a:effectLst>
                <a:latin typeface="HGPSoeiKakugothicUB" pitchFamily="34" charset="-128"/>
                <a:ea typeface="HGPSoeiKakugothicUB" pitchFamily="34" charset="-128"/>
              </a:rPr>
              <a:t>介護予防リーダー養成講座</a:t>
            </a:r>
            <a:endParaRPr lang="zh-CN" altLang="en-US" sz="3200" dirty="0">
              <a:ln w="1270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595757"/>
              </a:solidFill>
              <a:effectLst>
                <a:outerShdw blurRad="50000" dist="50800" dir="7500000" algn="tl">
                  <a:srgbClr val="000000">
                    <a:shade val="5000"/>
                    <a:alpha val="54000"/>
                  </a:srgbClr>
                </a:outerShdw>
              </a:effectLst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2" name="TextBox 21">
            <a:extLst>
              <a:ext uri="{FF2B5EF4-FFF2-40B4-BE49-F238E27FC236}">
                <a16:creationId xmlns:a16="http://schemas.microsoft.com/office/drawing/2014/main" id="{030EC326-38DD-79D1-A0E3-6B6D602E4DCD}"/>
              </a:ext>
            </a:extLst>
          </p:cNvPr>
          <p:cNvSpPr txBox="1"/>
          <p:nvPr/>
        </p:nvSpPr>
        <p:spPr>
          <a:xfrm>
            <a:off x="844067" y="1912179"/>
            <a:ext cx="6108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800" dirty="0">
                <a:latin typeface="MS PGothic" pitchFamily="34" charset="-128"/>
                <a:ea typeface="MS PGothic" pitchFamily="34" charset="-128"/>
              </a:rPr>
              <a:t>シニアの健康づくりや介護予防に関する講話、体操を学び、</a:t>
            </a:r>
            <a:endParaRPr lang="en-US" altLang="ja-JP" sz="1800" dirty="0">
              <a:latin typeface="MS PGothic" pitchFamily="34" charset="-128"/>
              <a:ea typeface="MS PGothic" pitchFamily="34" charset="-128"/>
            </a:endParaRPr>
          </a:p>
          <a:p>
            <a:pPr algn="ctr"/>
            <a:r>
              <a:rPr lang="ja-JP" altLang="en-US" sz="1800" dirty="0">
                <a:latin typeface="MS PGothic" pitchFamily="34" charset="-128"/>
                <a:ea typeface="MS PGothic" pitchFamily="34" charset="-128"/>
              </a:rPr>
              <a:t>地域での活動に活かすことができます。</a:t>
            </a:r>
            <a:endParaRPr lang="zh-CN" altLang="en-US" sz="1800" dirty="0">
              <a:latin typeface="MS PGothic" pitchFamily="34" charset="-128"/>
              <a:ea typeface="MS PGothic" pitchFamily="34" charset="-128"/>
            </a:endParaRPr>
          </a:p>
        </p:txBody>
      </p:sp>
      <p:pic>
        <p:nvPicPr>
          <p:cNvPr id="3" name="Picture 26">
            <a:extLst>
              <a:ext uri="{FF2B5EF4-FFF2-40B4-BE49-F238E27FC236}">
                <a16:creationId xmlns:a16="http://schemas.microsoft.com/office/drawing/2014/main" id="{9D5316FA-FFCD-D71A-8B12-45F2B1DB81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609" y="9468610"/>
            <a:ext cx="671344" cy="367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2186463" y="9480578"/>
            <a:ext cx="535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TEL</a:t>
            </a:r>
            <a:endParaRPr lang="zh-CN" altLang="en-US" sz="1600" b="1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018" y="3407943"/>
            <a:ext cx="6137552" cy="3652121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6">
            <a:extLst>
              <a:ext uri="{FF2B5EF4-FFF2-40B4-BE49-F238E27FC236}">
                <a16:creationId xmlns:a16="http://schemas.microsoft.com/office/drawing/2014/main" id="{96AFE006-7095-BF4D-276D-0FF7F7E79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393" y="3702680"/>
            <a:ext cx="671344" cy="367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87">
            <a:extLst>
              <a:ext uri="{FF2B5EF4-FFF2-40B4-BE49-F238E27FC236}">
                <a16:creationId xmlns:a16="http://schemas.microsoft.com/office/drawing/2014/main" id="{483FC9D7-6DB5-7A01-68AE-73D9C1F24460}"/>
              </a:ext>
            </a:extLst>
          </p:cNvPr>
          <p:cNvSpPr txBox="1"/>
          <p:nvPr/>
        </p:nvSpPr>
        <p:spPr>
          <a:xfrm>
            <a:off x="1251645" y="3712424"/>
            <a:ext cx="671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日時</a:t>
            </a:r>
            <a:endParaRPr lang="zh-CN" altLang="en-US" sz="1600" b="1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10360" y="3592062"/>
            <a:ext cx="43492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令和８年５</a:t>
            </a:r>
            <a:r>
              <a:rPr lang="zh-CN" altLang="en-US" sz="1600" b="1" dirty="0">
                <a:latin typeface="MS PGothic" pitchFamily="34" charset="-128"/>
                <a:ea typeface="MS PGothic" pitchFamily="34" charset="-128"/>
              </a:rPr>
              <a:t>月</a:t>
            </a:r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２０</a:t>
            </a:r>
            <a:r>
              <a:rPr lang="zh-CN" altLang="en-US" sz="1600" b="1" dirty="0">
                <a:latin typeface="MS PGothic" pitchFamily="34" charset="-128"/>
                <a:ea typeface="MS PGothic" pitchFamily="34" charset="-128"/>
              </a:rPr>
              <a:t>日（</a:t>
            </a:r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水</a:t>
            </a:r>
            <a:r>
              <a:rPr lang="zh-CN" altLang="en-US" sz="1600" b="1" dirty="0">
                <a:latin typeface="MS PGothic" pitchFamily="34" charset="-128"/>
                <a:ea typeface="MS PGothic" pitchFamily="34" charset="-128"/>
              </a:rPr>
              <a:t>）</a:t>
            </a:r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～６月１７日（水）　全５回</a:t>
            </a:r>
            <a:endParaRPr lang="en-US" altLang="ja-JP" sz="1600" b="1" dirty="0"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毎週水曜日　１４時～１６時　</a:t>
            </a:r>
            <a:endParaRPr lang="zh-CN" altLang="en-US" sz="1600" dirty="0">
              <a:latin typeface="MS PGothic" pitchFamily="34" charset="-128"/>
              <a:ea typeface="MS PGothic" pitchFamily="34" charset="-128"/>
            </a:endParaRPr>
          </a:p>
        </p:txBody>
      </p:sp>
      <p:pic>
        <p:nvPicPr>
          <p:cNvPr id="7" name="Picture 26">
            <a:extLst>
              <a:ext uri="{FF2B5EF4-FFF2-40B4-BE49-F238E27FC236}">
                <a16:creationId xmlns:a16="http://schemas.microsoft.com/office/drawing/2014/main" id="{EB5B63B8-A99A-EA5A-AAA7-3B90EA10C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904" y="4252615"/>
            <a:ext cx="671344" cy="367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6">
            <a:extLst>
              <a:ext uri="{FF2B5EF4-FFF2-40B4-BE49-F238E27FC236}">
                <a16:creationId xmlns:a16="http://schemas.microsoft.com/office/drawing/2014/main" id="{598EE118-54E7-761E-2B91-1A86592C2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349" y="4782138"/>
            <a:ext cx="671344" cy="367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6">
            <a:extLst>
              <a:ext uri="{FF2B5EF4-FFF2-40B4-BE49-F238E27FC236}">
                <a16:creationId xmlns:a16="http://schemas.microsoft.com/office/drawing/2014/main" id="{1A164E5A-1B7D-1ADE-18C9-85ABE5812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351" y="5267015"/>
            <a:ext cx="671344" cy="367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6">
            <a:extLst>
              <a:ext uri="{FF2B5EF4-FFF2-40B4-BE49-F238E27FC236}">
                <a16:creationId xmlns:a16="http://schemas.microsoft.com/office/drawing/2014/main" id="{0CC0E9F7-7C82-CAE8-C2E2-ECA921D12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351" y="6334895"/>
            <a:ext cx="671344" cy="539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87">
            <a:extLst>
              <a:ext uri="{FF2B5EF4-FFF2-40B4-BE49-F238E27FC236}">
                <a16:creationId xmlns:a16="http://schemas.microsoft.com/office/drawing/2014/main" id="{D8489714-AD82-B89A-7BDF-917D4ACFC9E1}"/>
              </a:ext>
            </a:extLst>
          </p:cNvPr>
          <p:cNvSpPr txBox="1"/>
          <p:nvPr/>
        </p:nvSpPr>
        <p:spPr>
          <a:xfrm>
            <a:off x="1262094" y="4279123"/>
            <a:ext cx="671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場所</a:t>
            </a:r>
            <a:endParaRPr lang="zh-CN" altLang="en-US" sz="1600" b="1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12" name="TextBox 87">
            <a:extLst>
              <a:ext uri="{FF2B5EF4-FFF2-40B4-BE49-F238E27FC236}">
                <a16:creationId xmlns:a16="http://schemas.microsoft.com/office/drawing/2014/main" id="{F9BAB994-4D3F-74D1-C129-B21E116196EE}"/>
              </a:ext>
            </a:extLst>
          </p:cNvPr>
          <p:cNvSpPr txBox="1"/>
          <p:nvPr/>
        </p:nvSpPr>
        <p:spPr>
          <a:xfrm>
            <a:off x="1280930" y="5286528"/>
            <a:ext cx="671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対象</a:t>
            </a:r>
            <a:endParaRPr lang="zh-CN" altLang="en-US" sz="1600" b="1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13" name="TextBox 87">
            <a:extLst>
              <a:ext uri="{FF2B5EF4-FFF2-40B4-BE49-F238E27FC236}">
                <a16:creationId xmlns:a16="http://schemas.microsoft.com/office/drawing/2014/main" id="{602C58A7-6682-1B2F-855D-32E42C179B9F}"/>
              </a:ext>
            </a:extLst>
          </p:cNvPr>
          <p:cNvSpPr txBox="1"/>
          <p:nvPr/>
        </p:nvSpPr>
        <p:spPr>
          <a:xfrm>
            <a:off x="1260453" y="4796052"/>
            <a:ext cx="671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定員</a:t>
            </a:r>
            <a:endParaRPr lang="zh-CN" altLang="en-US" sz="1600" b="1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14" name="TextBox 87">
            <a:extLst>
              <a:ext uri="{FF2B5EF4-FFF2-40B4-BE49-F238E27FC236}">
                <a16:creationId xmlns:a16="http://schemas.microsoft.com/office/drawing/2014/main" id="{2FF57A4B-C28B-C997-3D5C-24EE1AC9D9BA}"/>
              </a:ext>
            </a:extLst>
          </p:cNvPr>
          <p:cNvSpPr txBox="1"/>
          <p:nvPr/>
        </p:nvSpPr>
        <p:spPr>
          <a:xfrm>
            <a:off x="1315605" y="6334900"/>
            <a:ext cx="6713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b="1" dirty="0">
                <a:latin typeface="MS PGothic" pitchFamily="34" charset="-128"/>
                <a:ea typeface="MS PGothic" pitchFamily="34" charset="-128"/>
              </a:rPr>
              <a:t>申込期間</a:t>
            </a:r>
            <a:endParaRPr lang="zh-CN" altLang="en-US" sz="1500" b="1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15" name="TextBox 20">
            <a:extLst>
              <a:ext uri="{FF2B5EF4-FFF2-40B4-BE49-F238E27FC236}">
                <a16:creationId xmlns:a16="http://schemas.microsoft.com/office/drawing/2014/main" id="{12AA07E2-5713-83B4-1B0B-A2944775D493}"/>
              </a:ext>
            </a:extLst>
          </p:cNvPr>
          <p:cNvSpPr txBox="1"/>
          <p:nvPr/>
        </p:nvSpPr>
        <p:spPr>
          <a:xfrm>
            <a:off x="2031904" y="4175385"/>
            <a:ext cx="387157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那覇市牧志駅前ほしぞら公民館　ホール</a:t>
            </a:r>
            <a:endParaRPr lang="en-US" altLang="ja-JP" sz="1600" b="1" dirty="0"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400" dirty="0">
                <a:latin typeface="MS PGothic" pitchFamily="34" charset="-128"/>
                <a:ea typeface="MS PGothic" pitchFamily="34" charset="-128"/>
              </a:rPr>
              <a:t>（那覇市安里２丁目１－１　サイオンスクエア３階）</a:t>
            </a:r>
            <a:endParaRPr lang="zh-CN" altLang="en-US" sz="1400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16" name="TextBox 20">
            <a:extLst>
              <a:ext uri="{FF2B5EF4-FFF2-40B4-BE49-F238E27FC236}">
                <a16:creationId xmlns:a16="http://schemas.microsoft.com/office/drawing/2014/main" id="{C1E11195-4CBF-D3B4-AB20-35DBE84C641F}"/>
              </a:ext>
            </a:extLst>
          </p:cNvPr>
          <p:cNvSpPr txBox="1"/>
          <p:nvPr/>
        </p:nvSpPr>
        <p:spPr>
          <a:xfrm>
            <a:off x="2040872" y="5189088"/>
            <a:ext cx="48545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b="1" dirty="0">
                <a:latin typeface="MS PGothic" pitchFamily="34" charset="-128"/>
                <a:ea typeface="MS PGothic" pitchFamily="34" charset="-128"/>
              </a:rPr>
              <a:t>・運動制限のない２０歳以上の那覇市民</a:t>
            </a:r>
            <a:endParaRPr lang="en-US" altLang="ja-JP" sz="1500" b="1" dirty="0"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500" b="1" dirty="0">
                <a:latin typeface="MS PGothic" pitchFamily="34" charset="-128"/>
                <a:ea typeface="MS PGothic" pitchFamily="34" charset="-128"/>
              </a:rPr>
              <a:t>・受講後に地域でボランティア活動ができる方</a:t>
            </a:r>
            <a:endParaRPr lang="zh-CN" altLang="en-US" sz="1500" b="1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23" name="TextBox 20">
            <a:extLst>
              <a:ext uri="{FF2B5EF4-FFF2-40B4-BE49-F238E27FC236}">
                <a16:creationId xmlns:a16="http://schemas.microsoft.com/office/drawing/2014/main" id="{16D1C84D-EDC1-2DA9-3F52-B864A7413779}"/>
              </a:ext>
            </a:extLst>
          </p:cNvPr>
          <p:cNvSpPr txBox="1"/>
          <p:nvPr/>
        </p:nvSpPr>
        <p:spPr>
          <a:xfrm>
            <a:off x="2088913" y="4796052"/>
            <a:ext cx="24801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３０名 </a:t>
            </a:r>
            <a:r>
              <a:rPr lang="ja-JP" altLang="en-US" sz="1400" dirty="0">
                <a:latin typeface="MS PGothic" pitchFamily="34" charset="-128"/>
                <a:ea typeface="MS PGothic" pitchFamily="34" charset="-128"/>
              </a:rPr>
              <a:t>（定員に達し次第締切）</a:t>
            </a:r>
            <a:endParaRPr lang="zh-CN" altLang="en-US" sz="1400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29" name="TextBox 20">
            <a:extLst>
              <a:ext uri="{FF2B5EF4-FFF2-40B4-BE49-F238E27FC236}">
                <a16:creationId xmlns:a16="http://schemas.microsoft.com/office/drawing/2014/main" id="{3A1E58AE-267A-0658-F4F8-1E11D4FD4F3D}"/>
              </a:ext>
            </a:extLst>
          </p:cNvPr>
          <p:cNvSpPr txBox="1"/>
          <p:nvPr/>
        </p:nvSpPr>
        <p:spPr>
          <a:xfrm>
            <a:off x="2016682" y="6314434"/>
            <a:ext cx="35157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令和８年４月１日（水）～４月２４日（金）</a:t>
            </a:r>
            <a:endParaRPr lang="en-US" altLang="ja-JP" sz="1600" b="1" dirty="0">
              <a:latin typeface="MS PGothic" pitchFamily="34" charset="-128"/>
              <a:ea typeface="MS PGothic" pitchFamily="34" charset="-128"/>
            </a:endParaRPr>
          </a:p>
          <a:p>
            <a:r>
              <a:rPr lang="ja-JP" altLang="en-US" sz="1400" b="1" dirty="0">
                <a:latin typeface="MS PGothic" pitchFamily="34" charset="-128"/>
                <a:ea typeface="MS PGothic" pitchFamily="34" charset="-128"/>
              </a:rPr>
              <a:t>受付時間：平日９時～１７時</a:t>
            </a:r>
            <a:endParaRPr lang="zh-CN" altLang="en-US" sz="1400" b="1" dirty="0">
              <a:latin typeface="MS PGothic" pitchFamily="34" charset="-128"/>
              <a:ea typeface="MS PGothic" pitchFamily="34" charset="-128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071" y="4292976"/>
            <a:ext cx="1094896" cy="1094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5745448" y="4497721"/>
            <a:ext cx="11379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j-ea"/>
                <a:ea typeface="+mj-ea"/>
              </a:rPr>
              <a:t>受講料</a:t>
            </a: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+mj-ea"/>
                <a:ea typeface="+mj-ea"/>
              </a:rPr>
              <a:t>無料</a:t>
            </a:r>
            <a:endParaRPr lang="zh-CN" altLang="en-US" sz="2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pic>
        <p:nvPicPr>
          <p:cNvPr id="32" name="Picture 8">
            <a:extLst>
              <a:ext uri="{FF2B5EF4-FFF2-40B4-BE49-F238E27FC236}">
                <a16:creationId xmlns:a16="http://schemas.microsoft.com/office/drawing/2014/main" id="{F0657BDA-4795-C024-F827-9E3352836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8973" y="1573682"/>
            <a:ext cx="1429472" cy="26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8">
            <a:extLst>
              <a:ext uri="{FF2B5EF4-FFF2-40B4-BE49-F238E27FC236}">
                <a16:creationId xmlns:a16="http://schemas.microsoft.com/office/drawing/2014/main" id="{8B3D1A6C-D6D1-B00B-7CA2-8976D9970E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675" y="1576383"/>
            <a:ext cx="1429472" cy="26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8">
            <a:extLst>
              <a:ext uri="{FF2B5EF4-FFF2-40B4-BE49-F238E27FC236}">
                <a16:creationId xmlns:a16="http://schemas.microsoft.com/office/drawing/2014/main" id="{B3CD0FFB-98DE-C942-FEAE-33D1D320D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600" y="1576383"/>
            <a:ext cx="1429472" cy="26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" name="Picture 26">
            <a:extLst>
              <a:ext uri="{FF2B5EF4-FFF2-40B4-BE49-F238E27FC236}">
                <a16:creationId xmlns:a16="http://schemas.microsoft.com/office/drawing/2014/main" id="{C377905D-7E1B-4963-86E7-9EFF73114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53" y="5739273"/>
            <a:ext cx="671344" cy="518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4" name="TextBox 87">
            <a:extLst>
              <a:ext uri="{FF2B5EF4-FFF2-40B4-BE49-F238E27FC236}">
                <a16:creationId xmlns:a16="http://schemas.microsoft.com/office/drawing/2014/main" id="{F8ACD00F-9741-4DCC-BBC6-21C7E4ABEDE1}"/>
              </a:ext>
            </a:extLst>
          </p:cNvPr>
          <p:cNvSpPr txBox="1"/>
          <p:nvPr/>
        </p:nvSpPr>
        <p:spPr>
          <a:xfrm>
            <a:off x="1307354" y="5731655"/>
            <a:ext cx="6713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b="1" dirty="0">
                <a:latin typeface="MS PGothic" pitchFamily="34" charset="-128"/>
                <a:ea typeface="MS PGothic" pitchFamily="34" charset="-128"/>
              </a:rPr>
              <a:t>申込方法</a:t>
            </a:r>
            <a:endParaRPr lang="zh-CN" altLang="en-US" sz="1500" b="1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55" name="TextBox 20">
            <a:extLst>
              <a:ext uri="{FF2B5EF4-FFF2-40B4-BE49-F238E27FC236}">
                <a16:creationId xmlns:a16="http://schemas.microsoft.com/office/drawing/2014/main" id="{244D4F3B-1521-4E29-9025-31F2BB1E0776}"/>
              </a:ext>
            </a:extLst>
          </p:cNvPr>
          <p:cNvSpPr txBox="1"/>
          <p:nvPr/>
        </p:nvSpPr>
        <p:spPr>
          <a:xfrm>
            <a:off x="2051481" y="5819295"/>
            <a:ext cx="31486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電話、もしくは　右の</a:t>
            </a:r>
            <a:r>
              <a:rPr lang="en-US" altLang="ja-JP" sz="1600" b="1" dirty="0">
                <a:latin typeface="MS PGothic" pitchFamily="34" charset="-128"/>
                <a:ea typeface="MS PGothic" pitchFamily="34" charset="-128"/>
              </a:rPr>
              <a:t>QR</a:t>
            </a:r>
            <a:r>
              <a:rPr lang="ja-JP" altLang="en-US" sz="1600" b="1" dirty="0">
                <a:latin typeface="MS PGothic" pitchFamily="34" charset="-128"/>
                <a:ea typeface="MS PGothic" pitchFamily="34" charset="-128"/>
              </a:rPr>
              <a:t>コードより</a:t>
            </a:r>
            <a:endParaRPr lang="zh-CN" altLang="en-US" sz="1400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58" name="TextBox 20">
            <a:extLst>
              <a:ext uri="{FF2B5EF4-FFF2-40B4-BE49-F238E27FC236}">
                <a16:creationId xmlns:a16="http://schemas.microsoft.com/office/drawing/2014/main" id="{5D23FA12-47D8-46FA-998C-29DFC1EEFE77}"/>
              </a:ext>
            </a:extLst>
          </p:cNvPr>
          <p:cNvSpPr txBox="1"/>
          <p:nvPr/>
        </p:nvSpPr>
        <p:spPr>
          <a:xfrm>
            <a:off x="854098" y="7226243"/>
            <a:ext cx="39764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介護予防リーダーとは？</a:t>
            </a:r>
            <a:endParaRPr lang="en-US" altLang="ja-JP" sz="2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3" name="TextBox 20">
            <a:extLst>
              <a:ext uri="{FF2B5EF4-FFF2-40B4-BE49-F238E27FC236}">
                <a16:creationId xmlns:a16="http://schemas.microsoft.com/office/drawing/2014/main" id="{CB08DC6E-336E-412B-833A-48F22EE8FA9D}"/>
              </a:ext>
            </a:extLst>
          </p:cNvPr>
          <p:cNvSpPr txBox="1"/>
          <p:nvPr/>
        </p:nvSpPr>
        <p:spPr>
          <a:xfrm>
            <a:off x="887438" y="7611369"/>
            <a:ext cx="4644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高齢者の方々が自分らしく楽しい生活を送れるようにサポートする役割を持つ人です。地域の皆さんと</a:t>
            </a:r>
            <a:endParaRPr lang="en-US" altLang="ja-JP" sz="1600" dirty="0"/>
          </a:p>
          <a:p>
            <a:r>
              <a:rPr lang="ja-JP" altLang="en-US" sz="1600" dirty="0"/>
              <a:t>一緒に活動し、運動や地域イベントなどを通じて</a:t>
            </a:r>
            <a:endParaRPr lang="en-US" altLang="ja-JP" sz="1600" dirty="0"/>
          </a:p>
          <a:p>
            <a:r>
              <a:rPr lang="ja-JP" altLang="en-US" sz="1600" dirty="0"/>
              <a:t>健康的な暮らしを応援します。</a:t>
            </a:r>
            <a:endParaRPr lang="en-US" altLang="ja-JP" sz="1600" dirty="0"/>
          </a:p>
        </p:txBody>
      </p:sp>
      <p:pic>
        <p:nvPicPr>
          <p:cNvPr id="65" name="図 5">
            <a:extLst>
              <a:ext uri="{FF2B5EF4-FFF2-40B4-BE49-F238E27FC236}">
                <a16:creationId xmlns:a16="http://schemas.microsoft.com/office/drawing/2014/main" id="{E50EF651-DF70-4483-8326-B13293ACF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675" y="7146313"/>
            <a:ext cx="1696789" cy="15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398" y="9207817"/>
            <a:ext cx="936000" cy="17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8" name="Picture 2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398" y="9937433"/>
            <a:ext cx="936000" cy="17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図 16" descr="QR コード&#10;&#10;自動的に生成された説明">
            <a:extLst>
              <a:ext uri="{FF2B5EF4-FFF2-40B4-BE49-F238E27FC236}">
                <a16:creationId xmlns:a16="http://schemas.microsoft.com/office/drawing/2014/main" id="{F2A47754-3205-4B24-B609-8AA4FCD5F0D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207" y="5825222"/>
            <a:ext cx="1056307" cy="1056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4475C6B3-6555-4235-B541-29783B0D0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240" y="619959"/>
            <a:ext cx="2847619" cy="666667"/>
          </a:xfrm>
          <a:prstGeom prst="rect">
            <a:avLst/>
          </a:prstGeom>
        </p:spPr>
      </p:pic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0B336386-7C84-4B28-A9A0-2089AC73DF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115480"/>
              </p:ext>
            </p:extLst>
          </p:nvPr>
        </p:nvGraphicFramePr>
        <p:xfrm>
          <a:off x="528637" y="1490660"/>
          <a:ext cx="6764929" cy="65737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97728">
                  <a:extLst>
                    <a:ext uri="{9D8B030D-6E8A-4147-A177-3AD203B41FA5}">
                      <a16:colId xmlns:a16="http://schemas.microsoft.com/office/drawing/2014/main" val="2325119793"/>
                    </a:ext>
                  </a:extLst>
                </a:gridCol>
                <a:gridCol w="3426290">
                  <a:extLst>
                    <a:ext uri="{9D8B030D-6E8A-4147-A177-3AD203B41FA5}">
                      <a16:colId xmlns:a16="http://schemas.microsoft.com/office/drawing/2014/main" val="1836327868"/>
                    </a:ext>
                  </a:extLst>
                </a:gridCol>
                <a:gridCol w="1640911">
                  <a:extLst>
                    <a:ext uri="{9D8B030D-6E8A-4147-A177-3AD203B41FA5}">
                      <a16:colId xmlns:a16="http://schemas.microsoft.com/office/drawing/2014/main" val="945684067"/>
                    </a:ext>
                  </a:extLst>
                </a:gridCol>
              </a:tblGrid>
              <a:tr h="2347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500" b="1" kern="10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開催日（全</a:t>
                      </a:r>
                      <a:r>
                        <a:rPr lang="en-US" sz="1500" b="1" kern="10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ja-JP" sz="1500" b="1" kern="10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回）</a:t>
                      </a:r>
                      <a:endParaRPr lang="ja-JP" sz="1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5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内　　　容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5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講　　師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1669765"/>
                  </a:ext>
                </a:extLst>
              </a:tr>
              <a:tr h="1669034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ja-JP" sz="17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第 １ 回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５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２０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水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</a:t>
                      </a:r>
                      <a:endParaRPr lang="ja-JP" sz="10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5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ja-JP" sz="15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時～</a:t>
                      </a:r>
                      <a:r>
                        <a:rPr lang="en-US" altLang="ja-JP" sz="15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sz="15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時</a:t>
                      </a:r>
                      <a:endParaRPr lang="ja-JP" sz="10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○開　講　式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78435" indent="-178435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○</a:t>
                      </a: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那覇市の現状と目指す姿</a:t>
                      </a:r>
                      <a:r>
                        <a:rPr lang="ja-JP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について</a:t>
                      </a:r>
                      <a:endParaRPr lang="en-US" altLang="ja-JP" sz="1300" b="1" kern="100" dirty="0">
                        <a:effectLst/>
                        <a:latin typeface="Century" panose="020406040505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○口腔機能と介護予防</a:t>
                      </a:r>
                      <a:endParaRPr lang="ja-JP" alt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indent="178435" algn="just">
                        <a:spcAft>
                          <a:spcPts val="0"/>
                        </a:spcAft>
                      </a:pP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・口腔機能って、なに？</a:t>
                      </a:r>
                      <a:endParaRPr lang="ja-JP" alt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indent="178435" algn="just">
                        <a:spcAft>
                          <a:spcPts val="0"/>
                        </a:spcAft>
                      </a:pP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・フレイルと口腔機能について</a:t>
                      </a:r>
                      <a:endParaRPr lang="ja-JP" alt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indent="178435" algn="just">
                        <a:spcAft>
                          <a:spcPts val="0"/>
                        </a:spcAft>
                      </a:pP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・健口体操の実技</a:t>
                      </a:r>
                      <a:endParaRPr lang="ja-JP" alt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嘉手納　一彦氏</a:t>
                      </a:r>
                      <a:endParaRPr lang="en-US" altLang="ja-JP" sz="1300" b="1" kern="100" dirty="0">
                        <a:effectLst/>
                        <a:latin typeface="Century" panose="020406040505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（歯</a:t>
                      </a: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科</a:t>
                      </a: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医師）</a:t>
                      </a:r>
                      <a:endParaRPr lang="ja-JP" alt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8656610"/>
                  </a:ext>
                </a:extLst>
              </a:tr>
              <a:tr h="1378868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ja-JP" sz="17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第 ２ 回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５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２７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水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</a:t>
                      </a:r>
                      <a:endParaRPr lang="ja-JP" sz="10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5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ja-JP" sz="15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時～</a:t>
                      </a:r>
                      <a:r>
                        <a:rPr lang="en-US" altLang="ja-JP" sz="15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sz="15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時</a:t>
                      </a:r>
                      <a:endParaRPr lang="ja-JP" sz="10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indent="-18034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3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ja-JP" sz="13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○フレイル予防の重要性</a:t>
                      </a:r>
                      <a:endParaRPr lang="en-US" altLang="ja-JP" sz="1300" b="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7800" indent="-18034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300" b="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ja-JP" altLang="ja-JP" sz="13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・高齢期の身体的変化</a:t>
                      </a:r>
                      <a:endParaRPr lang="en-US" altLang="ja-JP" sz="1300" b="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7800" indent="-18034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300" b="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ja-JP" altLang="ja-JP" sz="13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altLang="en-US" sz="13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介護予防リーダーは何をすればいいの？</a:t>
                      </a:r>
                      <a:endParaRPr lang="en-US" altLang="ja-JP" sz="1300" b="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7800" indent="-18034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300" b="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ja-JP" altLang="ja-JP" sz="13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・ちゃーがんじゅう体操</a:t>
                      </a:r>
                      <a:r>
                        <a:rPr lang="ja-JP" altLang="en-US" sz="13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の</a:t>
                      </a:r>
                      <a:r>
                        <a:rPr lang="ja-JP" altLang="ja-JP" sz="13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実技等</a:t>
                      </a:r>
                      <a:endParaRPr lang="en-US" altLang="ja-JP" sz="13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7800" indent="-18034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〇</a:t>
                      </a:r>
                      <a:r>
                        <a:rPr lang="ja-JP" altLang="ja-JP" sz="1300" b="1" kern="10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活動場所</a:t>
                      </a:r>
                      <a:r>
                        <a:rPr lang="ja-JP" altLang="en-US" sz="1300" b="1" kern="10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の紹介</a:t>
                      </a:r>
                      <a:endParaRPr lang="ja-JP" altLang="ja-JP" sz="13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勝俣　妙子氏</a:t>
                      </a:r>
                      <a:endParaRPr lang="en-US" altLang="ja-JP" sz="1300" b="1" kern="100" dirty="0">
                        <a:effectLst/>
                        <a:latin typeface="Century" panose="020406040505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健康運動指導士</a:t>
                      </a: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）</a:t>
                      </a:r>
                      <a:endParaRPr lang="ja-JP" altLang="ja-JP" sz="13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127531"/>
                  </a:ext>
                </a:extLst>
              </a:tr>
              <a:tr h="1243160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ja-JP" sz="17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第 ３ 回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６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３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水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</a:t>
                      </a:r>
                      <a:endParaRPr lang="ja-JP" sz="10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en-US" sz="1500" kern="100" dirty="0">
                          <a:effectLst/>
                          <a:latin typeface="ＭＳ Ｐゴシック" panose="020B0600070205080204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ja-JP" sz="15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時～</a:t>
                      </a:r>
                      <a:r>
                        <a:rPr lang="en-US" altLang="ja-JP" sz="1500" kern="100" dirty="0">
                          <a:effectLst/>
                          <a:latin typeface="ＭＳ Ｐゴシック" panose="020B0600070205080204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sz="1500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時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8435" indent="-178435" algn="just">
                        <a:spcAft>
                          <a:spcPts val="0"/>
                        </a:spcAft>
                      </a:pPr>
                      <a:r>
                        <a:rPr lang="en-US" altLang="ja-JP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○</a:t>
                      </a: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高齢期の食習慣について</a:t>
                      </a:r>
                      <a:endParaRPr lang="ja-JP" altLang="ja-JP" sz="13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33350" algn="just">
                        <a:spcAft>
                          <a:spcPts val="0"/>
                        </a:spcAft>
                      </a:pPr>
                      <a:r>
                        <a:rPr lang="en-US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・高齢期の栄養につい</a:t>
                      </a: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て</a:t>
                      </a:r>
                      <a:endParaRPr lang="en-US" altLang="ja-JP" sz="1300" b="1" kern="100" dirty="0">
                        <a:effectLst/>
                        <a:latin typeface="Century" panose="020406040505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33350" algn="l">
                        <a:spcAft>
                          <a:spcPts val="0"/>
                        </a:spcAft>
                      </a:pP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　 （バランスのとれた食生活）</a:t>
                      </a:r>
                      <a:br>
                        <a:rPr lang="en-US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・高齢期の健康づくりについて等</a:t>
                      </a:r>
                      <a:endParaRPr lang="en-US" altLang="ja-JP" sz="1300" b="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33350" algn="l">
                        <a:spcAft>
                          <a:spcPts val="0"/>
                        </a:spcAft>
                      </a:pPr>
                      <a:r>
                        <a:rPr lang="en-US" altLang="ja-JP" sz="1300" b="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（サルコペニア・フレイル予防）</a:t>
                      </a:r>
                      <a:endParaRPr lang="ja-JP" sz="1000" kern="100" dirty="0">
                        <a:effectLst/>
                        <a:highlight>
                          <a:srgbClr val="FFFF00"/>
                        </a:highlight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吉田　陽子氏</a:t>
                      </a:r>
                      <a:endParaRPr lang="en-US" altLang="ja-JP" sz="1300" b="1" kern="100" dirty="0">
                        <a:effectLst/>
                        <a:latin typeface="Century" panose="020406040505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管理栄養士</a:t>
                      </a: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）</a:t>
                      </a:r>
                      <a:endParaRPr lang="ja-JP" altLang="ja-JP" sz="13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1913631"/>
                  </a:ext>
                </a:extLst>
              </a:tr>
              <a:tr h="954156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ja-JP" sz="17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第 ４ 回</a:t>
                      </a:r>
                      <a:endParaRPr lang="ja-JP" sz="10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６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１０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水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</a:t>
                      </a:r>
                      <a:endParaRPr lang="ja-JP" sz="10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5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ja-JP" sz="15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時～</a:t>
                      </a:r>
                      <a:r>
                        <a:rPr lang="en-US" altLang="ja-JP" sz="15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sz="15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時</a:t>
                      </a:r>
                      <a:endParaRPr lang="ja-JP" sz="10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30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 </a:t>
                      </a:r>
                      <a:r>
                        <a:rPr lang="ja-JP" sz="130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○認知症について</a:t>
                      </a:r>
                      <a:endParaRPr lang="ja-JP" sz="10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30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 </a:t>
                      </a:r>
                      <a:r>
                        <a:rPr lang="ja-JP" sz="130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○認知症サポーター養成講座</a:t>
                      </a:r>
                      <a:endParaRPr lang="ja-JP" sz="10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300" b="1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認知症地域</a:t>
                      </a:r>
                      <a:endParaRPr lang="en-US" altLang="ja-JP" sz="1300" b="1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300" b="1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ＭＳ Ｐゴシック" panose="020B0600070205080204" pitchFamily="50" charset="-128"/>
                        </a:rPr>
                        <a:t>支援推進員</a:t>
                      </a:r>
                      <a:endParaRPr lang="en-US" altLang="ja-JP" sz="1300" b="1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864528"/>
                  </a:ext>
                </a:extLst>
              </a:tr>
              <a:tr h="1093737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ja-JP" sz="17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第 ５</a:t>
                      </a:r>
                      <a:r>
                        <a:rPr lang="en-US" altLang="ja-JP" sz="17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sz="17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回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６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１７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日（</a:t>
                      </a:r>
                      <a:r>
                        <a:rPr lang="ja-JP" altLang="en-US" sz="1500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水</a:t>
                      </a:r>
                      <a:r>
                        <a:rPr lang="ja-JP" sz="1500" kern="1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）</a:t>
                      </a:r>
                      <a:endParaRPr lang="ja-JP" sz="10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500" kern="100" dirty="0">
                          <a:effectLst/>
                          <a:latin typeface="ＭＳ Ｐゴシック" panose="020B0600070205080204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ja-JP" sz="15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時～</a:t>
                      </a:r>
                      <a:r>
                        <a:rPr lang="en-US" altLang="ja-JP" sz="15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sz="1500" kern="100" dirty="0"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時</a:t>
                      </a:r>
                      <a:endParaRPr lang="ja-JP" sz="10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8435" indent="-178435" algn="just">
                        <a:spcAft>
                          <a:spcPts val="0"/>
                        </a:spcAft>
                      </a:pPr>
                      <a:r>
                        <a:rPr lang="en-US" altLang="ja-JP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altLang="ja-JP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○</a:t>
                      </a: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+mn-ea"/>
                          <a:cs typeface="Times New Roman" panose="02020603050405020304" pitchFamily="18" charset="0"/>
                        </a:rPr>
                        <a:t>通いの場を開催する際の留意点</a:t>
                      </a:r>
                      <a:endParaRPr lang="en-US" altLang="ja-JP" sz="1300" b="1" kern="100" dirty="0">
                        <a:effectLst/>
                        <a:latin typeface="Century" panose="020406040505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178435" indent="-178435" algn="just">
                        <a:spcAft>
                          <a:spcPts val="0"/>
                        </a:spcAft>
                      </a:pP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○地域包括支援</a:t>
                      </a: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センター職員と</a:t>
                      </a:r>
                      <a:endParaRPr lang="en-US" altLang="ja-JP" sz="1300" b="1" kern="100" dirty="0">
                        <a:effectLst/>
                        <a:latin typeface="Century" panose="020406040505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178435" indent="-178435" algn="just">
                        <a:spcAft>
                          <a:spcPts val="0"/>
                        </a:spcAft>
                      </a:pPr>
                      <a:r>
                        <a:rPr lang="ja-JP" altLang="en-US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　　今後の活動についての相談会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sz="1300" b="1" kern="100" dirty="0">
                          <a:effectLst/>
                          <a:latin typeface="Century" panose="020406040505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○閉　講　式　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78435" algn="l">
                        <a:spcAft>
                          <a:spcPts val="0"/>
                        </a:spcAft>
                      </a:pPr>
                      <a:r>
                        <a:rPr lang="ja-JP" altLang="en-US" sz="13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ちゃーがんじゅう課</a:t>
                      </a:r>
                      <a:endParaRPr lang="ja-JP" sz="13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945" marR="65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851230"/>
                  </a:ext>
                </a:extLst>
              </a:tr>
            </a:tbl>
          </a:graphicData>
        </a:graphic>
      </p:graphicFrame>
      <p:pic>
        <p:nvPicPr>
          <p:cNvPr id="8" name="図 7">
            <a:extLst>
              <a:ext uri="{FF2B5EF4-FFF2-40B4-BE49-F238E27FC236}">
                <a16:creationId xmlns:a16="http://schemas.microsoft.com/office/drawing/2014/main" id="{4B1A02EC-440D-4383-B1CE-44D50DA0B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532" y="8763353"/>
            <a:ext cx="1085199" cy="1085199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3588A3E-220D-411B-B87E-840529CC81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1147" y="8715429"/>
            <a:ext cx="1094896" cy="1094896"/>
          </a:xfrm>
          <a:prstGeom prst="rect">
            <a:avLst/>
          </a:prstGeom>
        </p:spPr>
      </p:pic>
      <p:sp>
        <p:nvSpPr>
          <p:cNvPr id="10" name="TextBox 20">
            <a:extLst>
              <a:ext uri="{FF2B5EF4-FFF2-40B4-BE49-F238E27FC236}">
                <a16:creationId xmlns:a16="http://schemas.microsoft.com/office/drawing/2014/main" id="{79BA1362-01BD-4E72-A1FA-A299FE6CC124}"/>
              </a:ext>
            </a:extLst>
          </p:cNvPr>
          <p:cNvSpPr txBox="1"/>
          <p:nvPr/>
        </p:nvSpPr>
        <p:spPr>
          <a:xfrm>
            <a:off x="528637" y="8191811"/>
            <a:ext cx="2151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b="1" dirty="0">
                <a:latin typeface="MS PGothic" pitchFamily="34" charset="-128"/>
                <a:ea typeface="MS PGothic" pitchFamily="34" charset="-128"/>
              </a:rPr>
              <a:t>＜受講者の声＞</a:t>
            </a:r>
            <a:endParaRPr lang="zh-CN" altLang="en-US" sz="1600" b="1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7899C50E-328B-42D0-8239-BCBA91827AEC}"/>
              </a:ext>
            </a:extLst>
          </p:cNvPr>
          <p:cNvSpPr/>
          <p:nvPr/>
        </p:nvSpPr>
        <p:spPr>
          <a:xfrm>
            <a:off x="1753666" y="8560075"/>
            <a:ext cx="2382399" cy="1285701"/>
          </a:xfrm>
          <a:prstGeom prst="wedgeRoundRectCallout">
            <a:avLst>
              <a:gd name="adj1" fmla="val -58816"/>
              <a:gd name="adj2" fmla="val 21383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300" dirty="0">
                <a:solidFill>
                  <a:schemeClr val="tx1"/>
                </a:solidFill>
              </a:rPr>
              <a:t>受講後に地域包括支援センターの方に手伝ってもらいながらサークル</a:t>
            </a:r>
            <a:r>
              <a:rPr lang="ja-JP" altLang="en-US" sz="1300" dirty="0">
                <a:solidFill>
                  <a:schemeClr val="tx1"/>
                </a:solidFill>
              </a:rPr>
              <a:t>を立ち上げ</a:t>
            </a:r>
            <a:r>
              <a:rPr kumimoji="1" lang="ja-JP" altLang="en-US" sz="1300" dirty="0">
                <a:solidFill>
                  <a:schemeClr val="tx1"/>
                </a:solidFill>
              </a:rPr>
              <a:t>ました。私のいきがいにも繋がっています。</a:t>
            </a: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6B13F35C-A7A5-4A64-9E17-F543038D2508}"/>
              </a:ext>
            </a:extLst>
          </p:cNvPr>
          <p:cNvSpPr/>
          <p:nvPr/>
        </p:nvSpPr>
        <p:spPr>
          <a:xfrm>
            <a:off x="4242391" y="8549444"/>
            <a:ext cx="1779518" cy="1285701"/>
          </a:xfrm>
          <a:prstGeom prst="wedgeRoundRectCallout">
            <a:avLst>
              <a:gd name="adj1" fmla="val 62504"/>
              <a:gd name="adj2" fmla="val 2166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300" dirty="0">
                <a:solidFill>
                  <a:schemeClr val="tx1"/>
                </a:solidFill>
              </a:rPr>
              <a:t>高齢者施設でボランティアを始めました。毎日の生活にハリが出ました。</a:t>
            </a:r>
            <a:endParaRPr kumimoji="1" lang="en-US" altLang="ja-JP" sz="1300" dirty="0">
              <a:solidFill>
                <a:schemeClr val="tx1"/>
              </a:solidFill>
            </a:endParaRPr>
          </a:p>
        </p:txBody>
      </p:sp>
      <p:pic>
        <p:nvPicPr>
          <p:cNvPr id="13" name="Picture 21">
            <a:extLst>
              <a:ext uri="{FF2B5EF4-FFF2-40B4-BE49-F238E27FC236}">
                <a16:creationId xmlns:a16="http://schemas.microsoft.com/office/drawing/2014/main" id="{41252762-BEC4-4EC4-B81A-084A40D09F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480" y="10035992"/>
            <a:ext cx="5875241" cy="3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26">
            <a:extLst>
              <a:ext uri="{FF2B5EF4-FFF2-40B4-BE49-F238E27FC236}">
                <a16:creationId xmlns:a16="http://schemas.microsoft.com/office/drawing/2014/main" id="{1A1625AD-AB09-414F-8DF7-F786D984FEFD}"/>
              </a:ext>
            </a:extLst>
          </p:cNvPr>
          <p:cNvSpPr txBox="1"/>
          <p:nvPr/>
        </p:nvSpPr>
        <p:spPr>
          <a:xfrm>
            <a:off x="1193849" y="10072194"/>
            <a:ext cx="5434501" cy="3431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30" b="1" dirty="0">
                <a:solidFill>
                  <a:srgbClr val="35B597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受講後の活動に繋がるように那覇市がサポートします。</a:t>
            </a:r>
            <a:endParaRPr lang="zh-CN" altLang="en-US" sz="1630" dirty="0">
              <a:solidFill>
                <a:srgbClr val="35B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553785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otalTime>0</TotalTime>
  <Words>543</Words>
  <PresentationFormat>ユーザー設定</PresentationFormat>
  <Paragraphs>86</Paragraphs>
  <Slides>2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baseType="lpstr" size="13">
      <vt:lpstr>HGPSoeiKakugothicUB</vt:lpstr>
      <vt:lpstr>HGP創英角ﾎﾟｯﾌﾟ体</vt:lpstr>
      <vt:lpstr>HG丸ｺﾞｼｯｸM-PRO</vt:lpstr>
      <vt:lpstr>MS PGothic</vt:lpstr>
      <vt:lpstr>MS PGothic</vt:lpstr>
      <vt:lpstr>宋体</vt:lpstr>
      <vt:lpstr>Arial</vt:lpstr>
      <vt:lpstr>Calibri</vt:lpstr>
      <vt:lpstr>Calibri Light</vt:lpstr>
      <vt:lpstr>Century</vt:lpstr>
      <vt:lpstr>1_ガイド入りテンプレートサンプル20130531三木さん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modified xsi:type="dcterms:W3CDTF">2026-03-18T01:44:53Z</dcterms:modified>
</cp:coreProperties>
</file>